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56" r:id="rId4"/>
    <p:sldId id="257" r:id="rId6"/>
    <p:sldId id="274" r:id="rId7"/>
    <p:sldId id="275" r:id="rId8"/>
    <p:sldId id="259" r:id="rId9"/>
    <p:sldId id="263" r:id="rId10"/>
    <p:sldId id="265" r:id="rId11"/>
    <p:sldId id="269" r:id="rId12"/>
    <p:sldId id="270" r:id="rId13"/>
    <p:sldId id="291" r:id="rId14"/>
    <p:sldId id="281" r:id="rId15"/>
    <p:sldId id="292" r:id="rId16"/>
    <p:sldId id="296" r:id="rId17"/>
    <p:sldId id="294" r:id="rId18"/>
    <p:sldId id="295" r:id="rId19"/>
    <p:sldId id="297"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9C87"/>
    <a:srgbClr val="69B577"/>
    <a:srgbClr val="F99595"/>
    <a:srgbClr val="97F9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346" autoAdjust="0"/>
  </p:normalViewPr>
  <p:slideViewPr>
    <p:cSldViewPr snapToGrid="0">
      <p:cViewPr>
        <p:scale>
          <a:sx n="75" d="100"/>
          <a:sy n="75" d="100"/>
        </p:scale>
        <p:origin x="-1896" y="-570"/>
      </p:cViewPr>
      <p:guideLst>
        <p:guide orient="horz" pos="2160"/>
        <p:guide pos="3839"/>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11" name="TextBox 10"/>
          <p:cNvSpPr txBox="1"/>
          <p:nvPr userDrawn="1"/>
        </p:nvSpPr>
        <p:spPr>
          <a:xfrm>
            <a:off x="879004"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620" y="0"/>
            <a:ext cx="12178665" cy="6858000"/>
            <a:chOff x="7620" y="0"/>
            <a:chExt cx="12178665" cy="6858000"/>
          </a:xfrm>
        </p:grpSpPr>
        <p:pic>
          <p:nvPicPr>
            <p:cNvPr id="4" name="图片 3" descr="5c91ad0d2792c"/>
            <p:cNvPicPr>
              <a:picLocks noChangeAspect="1"/>
            </p:cNvPicPr>
            <p:nvPr/>
          </p:nvPicPr>
          <p:blipFill>
            <a:blip r:embed="rId1"/>
            <a:stretch>
              <a:fillRect/>
            </a:stretch>
          </p:blipFill>
          <p:spPr>
            <a:xfrm>
              <a:off x="13970" y="0"/>
              <a:ext cx="12164060" cy="6858000"/>
            </a:xfrm>
            <a:prstGeom prst="rect">
              <a:avLst/>
            </a:prstGeom>
          </p:spPr>
        </p:pic>
        <p:pic>
          <p:nvPicPr>
            <p:cNvPr id="10" name="图片 9" descr="61551225af51a"/>
            <p:cNvPicPr>
              <a:picLocks noChangeAspect="1"/>
            </p:cNvPicPr>
            <p:nvPr/>
          </p:nvPicPr>
          <p:blipFill>
            <a:blip r:embed="rId2"/>
            <a:stretch>
              <a:fillRect/>
            </a:stretch>
          </p:blipFill>
          <p:spPr>
            <a:xfrm>
              <a:off x="7620" y="0"/>
              <a:ext cx="12178665" cy="6858000"/>
            </a:xfrm>
            <a:prstGeom prst="rect">
              <a:avLst/>
            </a:prstGeom>
          </p:spPr>
        </p:pic>
      </p:grpSp>
      <p:sp>
        <p:nvSpPr>
          <p:cNvPr id="11" name="矩形 10"/>
          <p:cNvSpPr/>
          <p:nvPr/>
        </p:nvSpPr>
        <p:spPr>
          <a:xfrm>
            <a:off x="693420" y="852805"/>
            <a:ext cx="10390505" cy="5224145"/>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1105535" y="1273810"/>
            <a:ext cx="5777865" cy="76200"/>
            <a:chOff x="1881" y="1786"/>
            <a:chExt cx="5726" cy="100"/>
          </a:xfrm>
        </p:grpSpPr>
        <p:cxnSp>
          <p:nvCxnSpPr>
            <p:cNvPr id="16" name="直接连接符 15"/>
            <p:cNvCxnSpPr/>
            <p:nvPr/>
          </p:nvCxnSpPr>
          <p:spPr>
            <a:xfrm>
              <a:off x="1881" y="17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881" y="18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rot="5400000">
            <a:off x="415925" y="1950085"/>
            <a:ext cx="1953895" cy="76200"/>
            <a:chOff x="2081" y="3146"/>
            <a:chExt cx="5726" cy="100"/>
          </a:xfrm>
        </p:grpSpPr>
        <p:cxnSp>
          <p:nvCxnSpPr>
            <p:cNvPr id="18" name="直接连接符 17"/>
            <p:cNvCxnSpPr/>
            <p:nvPr/>
          </p:nvCxnSpPr>
          <p:spPr>
            <a:xfrm>
              <a:off x="2081" y="31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081" y="32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rot="16200000">
            <a:off x="8270875" y="3388360"/>
            <a:ext cx="5145405" cy="76200"/>
            <a:chOff x="1881" y="1786"/>
            <a:chExt cx="5726" cy="100"/>
          </a:xfrm>
        </p:grpSpPr>
        <p:cxnSp>
          <p:nvCxnSpPr>
            <p:cNvPr id="23" name="直接连接符 22"/>
            <p:cNvCxnSpPr/>
            <p:nvPr/>
          </p:nvCxnSpPr>
          <p:spPr>
            <a:xfrm>
              <a:off x="1881" y="17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881" y="18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3994785" y="5584190"/>
            <a:ext cx="7087870" cy="76200"/>
            <a:chOff x="2081" y="3146"/>
            <a:chExt cx="5726" cy="100"/>
          </a:xfrm>
        </p:grpSpPr>
        <p:cxnSp>
          <p:nvCxnSpPr>
            <p:cNvPr id="26" name="直接连接符 25"/>
            <p:cNvCxnSpPr/>
            <p:nvPr/>
          </p:nvCxnSpPr>
          <p:spPr>
            <a:xfrm>
              <a:off x="2081" y="31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081" y="32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pic>
        <p:nvPicPr>
          <p:cNvPr id="12" name="图片 11" descr="60d6e333609af"/>
          <p:cNvPicPr>
            <a:picLocks noChangeAspect="1"/>
          </p:cNvPicPr>
          <p:nvPr/>
        </p:nvPicPr>
        <p:blipFill>
          <a:blip r:embed="rId3" cstate="screen"/>
          <a:stretch>
            <a:fillRect/>
          </a:stretch>
        </p:blipFill>
        <p:spPr>
          <a:xfrm>
            <a:off x="1105535" y="2913380"/>
            <a:ext cx="4081145" cy="3085465"/>
          </a:xfrm>
          <a:prstGeom prst="rect">
            <a:avLst/>
          </a:prstGeom>
        </p:spPr>
      </p:pic>
      <p:sp>
        <p:nvSpPr>
          <p:cNvPr id="28" name="标题 27"/>
          <p:cNvSpPr>
            <a:spLocks noGrp="1"/>
          </p:cNvSpPr>
          <p:nvPr>
            <p:ph type="title"/>
          </p:nvPr>
        </p:nvSpPr>
        <p:spPr>
          <a:xfrm>
            <a:off x="3291205" y="2061210"/>
            <a:ext cx="7373620" cy="1325880"/>
          </a:xfrm>
        </p:spPr>
        <p:txBody>
          <a:bodyPr>
            <a:noAutofit/>
          </a:bodyPr>
          <a:lstStyle/>
          <a:p>
            <a:pPr algn="dist"/>
            <a:r>
              <a:rPr lang="zh-CN" altLang="en-US" sz="4000" dirty="0">
                <a:solidFill>
                  <a:srgbClr val="3B9C87"/>
                </a:solidFill>
                <a:latin typeface="方正正黑简体" panose="02000000000000000000" pitchFamily="2" charset="-122"/>
                <a:ea typeface="方正正黑简体" panose="02000000000000000000" pitchFamily="2" charset="-122"/>
                <a:cs typeface="+mn-ea"/>
                <a:sym typeface="+mn-lt"/>
              </a:rPr>
              <a:t>《汕尾市进一步加强精神卫生服</a:t>
            </a:r>
            <a:r>
              <a:rPr lang="zh-CN" altLang="en-US" sz="4000" kern="0" spc="-1000" dirty="0">
                <a:solidFill>
                  <a:srgbClr val="3B9C87"/>
                </a:solidFill>
                <a:uFillTx/>
                <a:latin typeface="方正正黑简体" charset="0"/>
                <a:ea typeface="方正正黑简体" panose="02000000000000000000" pitchFamily="2" charset="-122"/>
                <a:cs typeface="+mn-ea"/>
                <a:sym typeface="+mn-lt"/>
              </a:rPr>
              <a:t>务体系建设实施方案》政策解读</a:t>
            </a:r>
            <a:endParaRPr lang="zh-CN" altLang="en-US" sz="4000" kern="0" spc="-1000" dirty="0">
              <a:solidFill>
                <a:srgbClr val="3B9C87"/>
              </a:solidFill>
              <a:uFillTx/>
              <a:latin typeface="方正正黑简体" charset="0"/>
              <a:ea typeface="方正正黑简体" panose="02000000000000000000" pitchFamily="2" charset="-122"/>
              <a:cs typeface="+mn-ea"/>
              <a:sym typeface="+mn-lt"/>
            </a:endParaRPr>
          </a:p>
        </p:txBody>
      </p:sp>
      <p:sp>
        <p:nvSpPr>
          <p:cNvPr id="31" name="文本框 30"/>
          <p:cNvSpPr txBox="1"/>
          <p:nvPr/>
        </p:nvSpPr>
        <p:spPr>
          <a:xfrm>
            <a:off x="6586220" y="1043305"/>
            <a:ext cx="3419475" cy="460375"/>
          </a:xfrm>
          <a:prstGeom prst="rect">
            <a:avLst/>
          </a:prstGeom>
          <a:noFill/>
        </p:spPr>
        <p:txBody>
          <a:bodyPr wrap="square" rtlCol="0" anchor="t">
            <a:spAutoFit/>
          </a:bodyPr>
          <a:lstStyle/>
          <a:p>
            <a:pPr algn="r"/>
            <a:r>
              <a:rPr lang="zh-CN" altLang="en-US" sz="2400" dirty="0">
                <a:solidFill>
                  <a:srgbClr val="F99595"/>
                </a:solidFill>
                <a:cs typeface="+mn-ea"/>
                <a:sym typeface="+mn-lt"/>
              </a:rPr>
              <a:t>M</a:t>
            </a:r>
            <a:r>
              <a:rPr lang="en-US" altLang="zh-CN" sz="2400" dirty="0">
                <a:solidFill>
                  <a:srgbClr val="F99595"/>
                </a:solidFill>
                <a:cs typeface="+mn-ea"/>
                <a:sym typeface="+mn-lt"/>
              </a:rPr>
              <a:t>ENTAL HEALTH</a:t>
            </a:r>
            <a:endParaRPr lang="en-US" altLang="zh-CN" sz="2400" dirty="0">
              <a:solidFill>
                <a:srgbClr val="F99595"/>
              </a:solidFill>
              <a:cs typeface="+mn-ea"/>
              <a:sym typeface="+mn-lt"/>
            </a:endParaRPr>
          </a:p>
        </p:txBody>
      </p:sp>
      <p:sp>
        <p:nvSpPr>
          <p:cNvPr id="32" name="标题 27"/>
          <p:cNvSpPr>
            <a:spLocks noGrp="1"/>
          </p:cNvSpPr>
          <p:nvPr/>
        </p:nvSpPr>
        <p:spPr>
          <a:xfrm>
            <a:off x="6316980" y="3698240"/>
            <a:ext cx="3804920" cy="7207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en-US" altLang="zh-CN" sz="1600" dirty="0">
              <a:solidFill>
                <a:schemeClr val="tx1">
                  <a:lumMod val="75000"/>
                  <a:lumOff val="25000"/>
                </a:schemeClr>
              </a:solidFill>
              <a:latin typeface="+mn-lt"/>
              <a:ea typeface="+mn-ea"/>
              <a:cs typeface="+mn-ea"/>
              <a:sym typeface="+mn-lt"/>
            </a:endParaRPr>
          </a:p>
        </p:txBody>
      </p:sp>
      <p:pic>
        <p:nvPicPr>
          <p:cNvPr id="34" name="图片 33" descr="dassd (2)"/>
          <p:cNvPicPr>
            <a:picLocks noChangeAspect="1"/>
          </p:cNvPicPr>
          <p:nvPr/>
        </p:nvPicPr>
        <p:blipFill>
          <a:blip r:embed="rId4" cstate="screen"/>
          <a:stretch>
            <a:fillRect/>
          </a:stretch>
        </p:blipFill>
        <p:spPr>
          <a:xfrm>
            <a:off x="2281555" y="2313940"/>
            <a:ext cx="690245" cy="651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8"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22" presetClass="entr" presetSubtype="2"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right)">
                                      <p:cBhvr>
                                        <p:cTn id="23" dur="500"/>
                                        <p:tgtEl>
                                          <p:spTgt spid="25"/>
                                        </p:tgtEl>
                                      </p:cBhvr>
                                    </p:animEffect>
                                  </p:childTnLst>
                                </p:cTn>
                              </p:par>
                              <p:par>
                                <p:cTn id="24" presetID="22" presetClass="entr" presetSubtype="4"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par>
                          <p:cTn id="27" fill="hold">
                            <p:stCondLst>
                              <p:cond delay="1500"/>
                            </p:stCondLst>
                            <p:childTnLst>
                              <p:par>
                                <p:cTn id="28" presetID="22" presetClass="entr" presetSubtype="4"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left)">
                                      <p:cBhvr>
                                        <p:cTn id="44" dur="500"/>
                                        <p:tgtEl>
                                          <p:spTgt spid="32"/>
                                        </p:tgtEl>
                                      </p:cBhvr>
                                    </p:animEffect>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8" grpId="0"/>
      <p:bldP spid="31"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8985" cy="6858000"/>
            <a:chOff x="0" y="0"/>
            <a:chExt cx="12198985" cy="6858000"/>
          </a:xfrm>
        </p:grpSpPr>
        <p:pic>
          <p:nvPicPr>
            <p:cNvPr id="4" name="图片 3" descr="5c91ad0d2792c"/>
            <p:cNvPicPr>
              <a:picLocks noChangeAspect="1"/>
            </p:cNvPicPr>
            <p:nvPr/>
          </p:nvPicPr>
          <p:blipFill>
            <a:blip r:embed="rId1"/>
            <a:stretch>
              <a:fillRect/>
            </a:stretch>
          </p:blipFill>
          <p:spPr>
            <a:xfrm>
              <a:off x="13970" y="0"/>
              <a:ext cx="12164060" cy="6858000"/>
            </a:xfrm>
            <a:prstGeom prst="rect">
              <a:avLst/>
            </a:prstGeom>
          </p:spPr>
        </p:pic>
        <p:pic>
          <p:nvPicPr>
            <p:cNvPr id="10" name="图片 9" descr="61551225af51a"/>
            <p:cNvPicPr>
              <a:picLocks noChangeAspect="1"/>
            </p:cNvPicPr>
            <p:nvPr/>
          </p:nvPicPr>
          <p:blipFill>
            <a:blip r:embed="rId2"/>
            <a:stretch>
              <a:fillRect/>
            </a:stretch>
          </p:blipFill>
          <p:spPr>
            <a:xfrm>
              <a:off x="0" y="0"/>
              <a:ext cx="12198985" cy="6858000"/>
            </a:xfrm>
            <a:prstGeom prst="rect">
              <a:avLst/>
            </a:prstGeom>
          </p:spPr>
        </p:pic>
      </p:grpSp>
      <p:sp>
        <p:nvSpPr>
          <p:cNvPr id="11" name="矩形 10"/>
          <p:cNvSpPr/>
          <p:nvPr/>
        </p:nvSpPr>
        <p:spPr>
          <a:xfrm>
            <a:off x="181610" y="353695"/>
            <a:ext cx="11544935" cy="6150610"/>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标题 27"/>
          <p:cNvSpPr>
            <a:spLocks noGrp="1"/>
          </p:cNvSpPr>
          <p:nvPr/>
        </p:nvSpPr>
        <p:spPr>
          <a:xfrm>
            <a:off x="1108075" y="603250"/>
            <a:ext cx="5095240" cy="4546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lnSpc>
                <a:spcPts val="3600"/>
              </a:lnSpc>
            </a:pPr>
            <a:endParaRPr lang="en-US" sz="2800" dirty="0">
              <a:solidFill>
                <a:schemeClr val="tx1">
                  <a:lumMod val="75000"/>
                  <a:lumOff val="25000"/>
                </a:schemeClr>
              </a:solidFill>
              <a:latin typeface="+mn-lt"/>
              <a:ea typeface="+mn-ea"/>
              <a:cs typeface="+mn-ea"/>
              <a:sym typeface="+mn-lt"/>
            </a:endParaRPr>
          </a:p>
        </p:txBody>
      </p:sp>
      <p:pic>
        <p:nvPicPr>
          <p:cNvPr id="6" name="图片 5" descr="dassd (2)"/>
          <p:cNvPicPr>
            <a:picLocks noChangeAspect="1"/>
          </p:cNvPicPr>
          <p:nvPr/>
        </p:nvPicPr>
        <p:blipFill>
          <a:blip r:embed="rId3" cstate="screen"/>
          <a:stretch>
            <a:fillRect/>
          </a:stretch>
        </p:blipFill>
        <p:spPr>
          <a:xfrm>
            <a:off x="448310" y="463550"/>
            <a:ext cx="629285" cy="594360"/>
          </a:xfrm>
          <a:prstGeom prst="rect">
            <a:avLst/>
          </a:prstGeom>
        </p:spPr>
      </p:pic>
      <p:pic>
        <p:nvPicPr>
          <p:cNvPr id="24" name="图片 23"/>
          <p:cNvPicPr>
            <a:picLocks noChangeAspect="1"/>
          </p:cNvPicPr>
          <p:nvPr/>
        </p:nvPicPr>
        <p:blipFill>
          <a:blip r:embed="rId4" cstate="screen"/>
          <a:stretch>
            <a:fillRect/>
          </a:stretch>
        </p:blipFill>
        <p:spPr>
          <a:xfrm>
            <a:off x="115759" y="1509440"/>
            <a:ext cx="1781939" cy="1593334"/>
          </a:xfrm>
          <a:prstGeom prst="rect">
            <a:avLst/>
          </a:prstGeom>
        </p:spPr>
      </p:pic>
      <p:grpSp>
        <p:nvGrpSpPr>
          <p:cNvPr id="34" name="组合 33"/>
          <p:cNvGrpSpPr/>
          <p:nvPr/>
        </p:nvGrpSpPr>
        <p:grpSpPr>
          <a:xfrm>
            <a:off x="1369060" y="1612265"/>
            <a:ext cx="4352925" cy="4408805"/>
            <a:chOff x="2048379" y="1647541"/>
            <a:chExt cx="4268470" cy="4333240"/>
          </a:xfrm>
        </p:grpSpPr>
        <p:pic>
          <p:nvPicPr>
            <p:cNvPr id="22" name="图片 21"/>
            <p:cNvPicPr>
              <a:picLocks noChangeAspect="1"/>
            </p:cNvPicPr>
            <p:nvPr/>
          </p:nvPicPr>
          <p:blipFill>
            <a:blip r:embed="rId5" cstate="screen"/>
            <a:stretch>
              <a:fillRect/>
            </a:stretch>
          </p:blipFill>
          <p:spPr>
            <a:xfrm>
              <a:off x="2048379" y="1647541"/>
              <a:ext cx="4268470" cy="4333240"/>
            </a:xfrm>
            <a:prstGeom prst="rect">
              <a:avLst/>
            </a:prstGeom>
          </p:spPr>
        </p:pic>
        <p:sp>
          <p:nvSpPr>
            <p:cNvPr id="15" name="文本框 14"/>
            <p:cNvSpPr txBox="1"/>
            <p:nvPr/>
          </p:nvSpPr>
          <p:spPr>
            <a:xfrm>
              <a:off x="2328293" y="2212205"/>
              <a:ext cx="3708124" cy="361987"/>
            </a:xfrm>
            <a:prstGeom prst="rect">
              <a:avLst/>
            </a:prstGeom>
            <a:noFill/>
          </p:spPr>
          <p:txBody>
            <a:bodyPr wrap="square">
              <a:spAutoFit/>
            </a:bodyPr>
            <a:lstStyle/>
            <a:p>
              <a:pPr algn="ctr"/>
              <a:r>
                <a:rPr lang="zh-CN" altLang="en-US" dirty="0">
                  <a:solidFill>
                    <a:schemeClr val="tx1">
                      <a:lumMod val="75000"/>
                      <a:lumOff val="25000"/>
                    </a:schemeClr>
                  </a:solidFill>
                  <a:cs typeface="+mn-ea"/>
                  <a:sym typeface="+mn-lt"/>
                </a:rPr>
                <a:t>总  体  要  求</a:t>
              </a:r>
              <a:endParaRPr lang="zh-CN" altLang="en-US" dirty="0">
                <a:solidFill>
                  <a:schemeClr val="tx1">
                    <a:lumMod val="75000"/>
                    <a:lumOff val="25000"/>
                  </a:schemeClr>
                </a:solidFill>
                <a:cs typeface="+mn-ea"/>
                <a:sym typeface="+mn-lt"/>
              </a:endParaRPr>
            </a:p>
          </p:txBody>
        </p:sp>
        <p:sp>
          <p:nvSpPr>
            <p:cNvPr id="16" name="文本框 15"/>
            <p:cNvSpPr txBox="1"/>
            <p:nvPr/>
          </p:nvSpPr>
          <p:spPr>
            <a:xfrm>
              <a:off x="2236301" y="3778603"/>
              <a:ext cx="3933356" cy="361987"/>
            </a:xfrm>
            <a:prstGeom prst="rect">
              <a:avLst/>
            </a:prstGeom>
            <a:noFill/>
          </p:spPr>
          <p:txBody>
            <a:bodyPr wrap="square">
              <a:spAutoFit/>
            </a:bodyPr>
            <a:lstStyle/>
            <a:p>
              <a:pPr algn="dist"/>
              <a:r>
                <a:rPr lang="zh-CN" altLang="en-US" dirty="0">
                  <a:solidFill>
                    <a:schemeClr val="tx1">
                      <a:lumMod val="75000"/>
                      <a:lumOff val="25000"/>
                    </a:schemeClr>
                  </a:solidFill>
                  <a:cs typeface="+mn-ea"/>
                  <a:sym typeface="+mn-lt"/>
                </a:rPr>
                <a:t>加强精神卫生服务能力建设</a:t>
              </a:r>
              <a:endParaRPr lang="zh-CN" altLang="en-US" dirty="0">
                <a:solidFill>
                  <a:schemeClr val="tx1">
                    <a:lumMod val="75000"/>
                    <a:lumOff val="25000"/>
                  </a:schemeClr>
                </a:solidFill>
                <a:cs typeface="+mn-ea"/>
                <a:sym typeface="+mn-lt"/>
              </a:endParaRPr>
            </a:p>
          </p:txBody>
        </p:sp>
        <p:sp>
          <p:nvSpPr>
            <p:cNvPr id="17" name="文本框 16"/>
            <p:cNvSpPr txBox="1"/>
            <p:nvPr/>
          </p:nvSpPr>
          <p:spPr>
            <a:xfrm>
              <a:off x="2397079" y="5128238"/>
              <a:ext cx="3570446" cy="634102"/>
            </a:xfrm>
            <a:prstGeom prst="rect">
              <a:avLst/>
            </a:prstGeom>
            <a:noFill/>
          </p:spPr>
          <p:txBody>
            <a:bodyPr wrap="square">
              <a:spAutoFit/>
            </a:bodyPr>
            <a:lstStyle/>
            <a:p>
              <a:pPr algn="dist"/>
              <a:r>
                <a:rPr lang="zh-CN" altLang="en-US" dirty="0">
                  <a:solidFill>
                    <a:schemeClr val="tx1">
                      <a:lumMod val="75000"/>
                      <a:lumOff val="25000"/>
                    </a:schemeClr>
                  </a:solidFill>
                  <a:cs typeface="+mn-ea"/>
                  <a:sym typeface="+mn-lt"/>
                </a:rPr>
                <a:t>加强严重精神障碍患者的救治救助与服务管理</a:t>
              </a:r>
              <a:endParaRPr lang="zh-CN" altLang="en-US" dirty="0">
                <a:solidFill>
                  <a:schemeClr val="tx1">
                    <a:lumMod val="75000"/>
                    <a:lumOff val="25000"/>
                  </a:schemeClr>
                </a:solidFill>
                <a:cs typeface="+mn-ea"/>
                <a:sym typeface="+mn-lt"/>
              </a:endParaRPr>
            </a:p>
          </p:txBody>
        </p:sp>
      </p:grpSp>
      <p:grpSp>
        <p:nvGrpSpPr>
          <p:cNvPr id="35" name="组合 34"/>
          <p:cNvGrpSpPr/>
          <p:nvPr/>
        </p:nvGrpSpPr>
        <p:grpSpPr>
          <a:xfrm>
            <a:off x="6711315" y="1501140"/>
            <a:ext cx="3879215" cy="4404360"/>
            <a:chOff x="6730314" y="2518510"/>
            <a:chExt cx="3314282" cy="3364121"/>
          </a:xfrm>
        </p:grpSpPr>
        <p:pic>
          <p:nvPicPr>
            <p:cNvPr id="25" name="图片 24"/>
            <p:cNvPicPr>
              <a:picLocks noChangeAspect="1"/>
            </p:cNvPicPr>
            <p:nvPr/>
          </p:nvPicPr>
          <p:blipFill>
            <a:blip r:embed="rId5" cstate="screen"/>
            <a:stretch>
              <a:fillRect/>
            </a:stretch>
          </p:blipFill>
          <p:spPr>
            <a:xfrm>
              <a:off x="6730314" y="2518510"/>
              <a:ext cx="3314282" cy="3364121"/>
            </a:xfrm>
            <a:prstGeom prst="rect">
              <a:avLst/>
            </a:prstGeom>
          </p:spPr>
        </p:pic>
        <p:sp>
          <p:nvSpPr>
            <p:cNvPr id="18" name="文本框 17"/>
            <p:cNvSpPr txBox="1"/>
            <p:nvPr/>
          </p:nvSpPr>
          <p:spPr>
            <a:xfrm>
              <a:off x="6934845" y="4146733"/>
              <a:ext cx="2970321" cy="281313"/>
            </a:xfrm>
            <a:prstGeom prst="rect">
              <a:avLst/>
            </a:prstGeom>
            <a:noFill/>
          </p:spPr>
          <p:txBody>
            <a:bodyPr wrap="square">
              <a:spAutoFit/>
            </a:bodyPr>
            <a:lstStyle/>
            <a:p>
              <a:pPr algn="dist"/>
              <a:r>
                <a:rPr lang="zh-CN" altLang="en-US" dirty="0">
                  <a:solidFill>
                    <a:schemeClr val="tx1">
                      <a:lumMod val="75000"/>
                      <a:lumOff val="25000"/>
                    </a:schemeClr>
                  </a:solidFill>
                  <a:cs typeface="+mn-ea"/>
                  <a:sym typeface="+mn-lt"/>
                </a:rPr>
                <a:t>加强精神卫生人才队伍建设</a:t>
              </a:r>
              <a:endParaRPr lang="zh-CN" altLang="en-US" dirty="0">
                <a:solidFill>
                  <a:schemeClr val="tx1">
                    <a:lumMod val="75000"/>
                    <a:lumOff val="25000"/>
                  </a:schemeClr>
                </a:solidFill>
                <a:cs typeface="+mn-ea"/>
                <a:sym typeface="+mn-lt"/>
              </a:endParaRPr>
            </a:p>
          </p:txBody>
        </p:sp>
        <p:sp>
          <p:nvSpPr>
            <p:cNvPr id="20" name="文本框 19"/>
            <p:cNvSpPr txBox="1"/>
            <p:nvPr/>
          </p:nvSpPr>
          <p:spPr>
            <a:xfrm>
              <a:off x="7645010" y="5308364"/>
              <a:ext cx="1485432" cy="281313"/>
            </a:xfrm>
            <a:prstGeom prst="rect">
              <a:avLst/>
            </a:prstGeom>
            <a:noFill/>
          </p:spPr>
          <p:txBody>
            <a:bodyPr wrap="square">
              <a:spAutoFit/>
            </a:bodyPr>
            <a:lstStyle/>
            <a:p>
              <a:pPr algn="dist"/>
              <a:r>
                <a:rPr lang="zh-CN" altLang="en-US" dirty="0">
                  <a:solidFill>
                    <a:schemeClr val="tx1">
                      <a:lumMod val="75000"/>
                      <a:lumOff val="25000"/>
                    </a:schemeClr>
                  </a:solidFill>
                  <a:cs typeface="+mn-ea"/>
                  <a:sym typeface="+mn-lt"/>
                </a:rPr>
                <a:t>保障措施</a:t>
              </a:r>
              <a:endParaRPr lang="zh-CN" altLang="en-US" dirty="0">
                <a:solidFill>
                  <a:schemeClr val="tx1">
                    <a:lumMod val="75000"/>
                    <a:lumOff val="25000"/>
                  </a:schemeClr>
                </a:solidFill>
                <a:cs typeface="+mn-ea"/>
                <a:sym typeface="+mn-lt"/>
              </a:endParaRPr>
            </a:p>
          </p:txBody>
        </p:sp>
        <p:sp>
          <p:nvSpPr>
            <p:cNvPr id="27" name="文本框 26"/>
            <p:cNvSpPr txBox="1"/>
            <p:nvPr/>
          </p:nvSpPr>
          <p:spPr>
            <a:xfrm>
              <a:off x="6870285" y="2992863"/>
              <a:ext cx="3034882" cy="281313"/>
            </a:xfrm>
            <a:prstGeom prst="rect">
              <a:avLst/>
            </a:prstGeom>
            <a:noFill/>
          </p:spPr>
          <p:txBody>
            <a:bodyPr wrap="square">
              <a:spAutoFit/>
            </a:bodyPr>
            <a:lstStyle/>
            <a:p>
              <a:pPr algn="dist"/>
              <a:r>
                <a:rPr lang="zh-CN" altLang="en-US" dirty="0">
                  <a:solidFill>
                    <a:schemeClr val="tx1">
                      <a:lumMod val="75000"/>
                      <a:lumOff val="25000"/>
                    </a:schemeClr>
                  </a:solidFill>
                  <a:cs typeface="+mn-ea"/>
                  <a:sym typeface="+mn-lt"/>
                </a:rPr>
                <a:t>加强精神障碍与干预</a:t>
              </a:r>
              <a:endParaRPr lang="zh-CN" altLang="en-US" dirty="0">
                <a:solidFill>
                  <a:schemeClr val="tx1">
                    <a:lumMod val="75000"/>
                    <a:lumOff val="25000"/>
                  </a:schemeClr>
                </a:solidFill>
                <a:cs typeface="+mn-ea"/>
                <a:sym typeface="+mn-lt"/>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down)">
                                      <p:cBhvr>
                                        <p:cTn id="33" dur="500"/>
                                        <p:tgtEl>
                                          <p:spTgt spid="34"/>
                                        </p:tgtEl>
                                      </p:cBhvr>
                                    </p:animEffect>
                                  </p:childTnLst>
                                </p:cTn>
                              </p:par>
                              <p:par>
                                <p:cTn id="34" presetID="22" presetClass="entr" presetSubtype="1"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up)">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8985" cy="6858000"/>
            <a:chOff x="0" y="0"/>
            <a:chExt cx="12198985" cy="6858000"/>
          </a:xfrm>
        </p:grpSpPr>
        <p:pic>
          <p:nvPicPr>
            <p:cNvPr id="4" name="图片 3" descr="5c91ad0d2792c"/>
            <p:cNvPicPr>
              <a:picLocks noChangeAspect="1"/>
            </p:cNvPicPr>
            <p:nvPr/>
          </p:nvPicPr>
          <p:blipFill>
            <a:blip r:embed="rId1"/>
            <a:stretch>
              <a:fillRect/>
            </a:stretch>
          </p:blipFill>
          <p:spPr>
            <a:xfrm>
              <a:off x="13970" y="0"/>
              <a:ext cx="12164060" cy="6858000"/>
            </a:xfrm>
            <a:prstGeom prst="rect">
              <a:avLst/>
            </a:prstGeom>
          </p:spPr>
        </p:pic>
        <p:pic>
          <p:nvPicPr>
            <p:cNvPr id="10" name="图片 9" descr="61551225af51a"/>
            <p:cNvPicPr>
              <a:picLocks noChangeAspect="1"/>
            </p:cNvPicPr>
            <p:nvPr/>
          </p:nvPicPr>
          <p:blipFill>
            <a:blip r:embed="rId2"/>
            <a:stretch>
              <a:fillRect/>
            </a:stretch>
          </p:blipFill>
          <p:spPr>
            <a:xfrm>
              <a:off x="0" y="0"/>
              <a:ext cx="12198985" cy="6858000"/>
            </a:xfrm>
            <a:prstGeom prst="rect">
              <a:avLst/>
            </a:prstGeom>
          </p:spPr>
        </p:pic>
      </p:grpSp>
      <p:sp>
        <p:nvSpPr>
          <p:cNvPr id="11" name="矩形 10"/>
          <p:cNvSpPr/>
          <p:nvPr/>
        </p:nvSpPr>
        <p:spPr>
          <a:xfrm>
            <a:off x="323215" y="353695"/>
            <a:ext cx="11544935" cy="6150610"/>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标题 27"/>
          <p:cNvSpPr>
            <a:spLocks noGrp="1"/>
          </p:cNvSpPr>
          <p:nvPr/>
        </p:nvSpPr>
        <p:spPr>
          <a:xfrm>
            <a:off x="1108074" y="603250"/>
            <a:ext cx="6092825" cy="4546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3600"/>
              </a:lnSpc>
            </a:pPr>
            <a:r>
              <a:rPr lang="en-US" sz="2800">
                <a:solidFill>
                  <a:schemeClr val="tx1">
                    <a:lumMod val="75000"/>
                    <a:lumOff val="25000"/>
                  </a:schemeClr>
                </a:solidFill>
                <a:latin typeface="+mn-lt"/>
                <a:ea typeface="+mn-ea"/>
                <a:cs typeface="+mn-ea"/>
                <a:sym typeface="+mn-lt"/>
              </a:rPr>
              <a:t>总体要求</a:t>
            </a:r>
            <a:endParaRPr lang="en-US" sz="2800">
              <a:solidFill>
                <a:schemeClr val="tx1">
                  <a:lumMod val="75000"/>
                  <a:lumOff val="25000"/>
                </a:schemeClr>
              </a:solidFill>
              <a:latin typeface="+mn-lt"/>
              <a:ea typeface="+mn-ea"/>
              <a:cs typeface="+mn-ea"/>
              <a:sym typeface="+mn-lt"/>
            </a:endParaRPr>
          </a:p>
        </p:txBody>
      </p:sp>
      <p:pic>
        <p:nvPicPr>
          <p:cNvPr id="6" name="图片 5" descr="dassd (2)"/>
          <p:cNvPicPr>
            <a:picLocks noChangeAspect="1"/>
          </p:cNvPicPr>
          <p:nvPr/>
        </p:nvPicPr>
        <p:blipFill>
          <a:blip r:embed="rId3" cstate="screen"/>
          <a:stretch>
            <a:fillRect/>
          </a:stretch>
        </p:blipFill>
        <p:spPr>
          <a:xfrm>
            <a:off x="448310" y="463550"/>
            <a:ext cx="629285" cy="594360"/>
          </a:xfrm>
          <a:prstGeom prst="rect">
            <a:avLst/>
          </a:prstGeom>
        </p:spPr>
      </p:pic>
      <p:sp>
        <p:nvSpPr>
          <p:cNvPr id="12" name="文本框 11"/>
          <p:cNvSpPr txBox="1"/>
          <p:nvPr/>
        </p:nvSpPr>
        <p:spPr>
          <a:xfrm>
            <a:off x="2122714" y="1686360"/>
            <a:ext cx="7592786" cy="2399665"/>
          </a:xfrm>
          <a:prstGeom prst="rect">
            <a:avLst/>
          </a:prstGeom>
          <a:noFill/>
        </p:spPr>
        <p:txBody>
          <a:bodyPr wrap="square">
            <a:spAutoFit/>
          </a:bodyPr>
          <a:lstStyle>
            <a:defPPr>
              <a:defRPr lang="zh-CN"/>
            </a:defPPr>
            <a:lvl1pPr algn="just">
              <a:lnSpc>
                <a:spcPts val="3000"/>
              </a:lnSpc>
              <a:defRPr sz="1600" b="0" i="0" spc="300">
                <a:solidFill>
                  <a:schemeClr val="tx1">
                    <a:lumMod val="75000"/>
                    <a:lumOff val="25000"/>
                  </a:schemeClr>
                </a:solidFill>
                <a:latin typeface="字魂95号-手刻宋" panose="00000500000000000000" charset="-122"/>
                <a:ea typeface="字魂95号-手刻宋" panose="00000500000000000000" charset="-122"/>
              </a:defRPr>
            </a:lvl1pPr>
          </a:lstStyle>
          <a:p>
            <a:r>
              <a:rPr lang="en-US" altLang="zh-CN" dirty="0">
                <a:latin typeface="+mn-lt"/>
                <a:ea typeface="+mn-ea"/>
                <a:cs typeface="+mn-ea"/>
                <a:sym typeface="+mn-lt"/>
              </a:rPr>
              <a:t>     </a:t>
            </a:r>
            <a:r>
              <a:rPr lang="zh-CN" altLang="en-US" dirty="0">
                <a:latin typeface="+mn-lt"/>
                <a:ea typeface="+mn-ea"/>
                <a:cs typeface="+mn-ea"/>
                <a:sym typeface="+mn-lt"/>
              </a:rPr>
              <a:t>到2022年，精神卫生综合管理协调机制基本完善，市、县、镇三级精神卫生服务体系加快健全，精神卫生资源均衡配置，服务网络有效融合，部门、社会、家庭、个人协同到位，实现精神疾病防治能力、精神卫生综合管理能力、居民心理健康素养明显提升，严重精神障碍患者肇事肇祸案（事）件最大限度减少，精神卫生服务能力水平明显提升。</a:t>
            </a:r>
            <a:endParaRPr lang="zh-CN" altLang="en-US" dirty="0">
              <a:latin typeface="+mn-lt"/>
              <a:ea typeface="+mn-ea"/>
              <a:cs typeface="+mn-ea"/>
              <a:sym typeface="+mn-lt"/>
            </a:endParaRPr>
          </a:p>
        </p:txBody>
      </p:sp>
      <p:pic>
        <p:nvPicPr>
          <p:cNvPr id="5" name="图片 4"/>
          <p:cNvPicPr>
            <a:picLocks noChangeAspect="1"/>
          </p:cNvPicPr>
          <p:nvPr/>
        </p:nvPicPr>
        <p:blipFill>
          <a:blip r:embed="rId4" cstate="screen"/>
          <a:stretch>
            <a:fillRect/>
          </a:stretch>
        </p:blipFill>
        <p:spPr>
          <a:xfrm>
            <a:off x="4195005" y="4195274"/>
            <a:ext cx="6940360" cy="20594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8985" cy="6858000"/>
            <a:chOff x="0" y="0"/>
            <a:chExt cx="12198985" cy="6858000"/>
          </a:xfrm>
        </p:grpSpPr>
        <p:pic>
          <p:nvPicPr>
            <p:cNvPr id="4" name="图片 3" descr="5c91ad0d2792c"/>
            <p:cNvPicPr>
              <a:picLocks noChangeAspect="1"/>
            </p:cNvPicPr>
            <p:nvPr/>
          </p:nvPicPr>
          <p:blipFill>
            <a:blip r:embed="rId1"/>
            <a:stretch>
              <a:fillRect/>
            </a:stretch>
          </p:blipFill>
          <p:spPr>
            <a:xfrm>
              <a:off x="13970" y="0"/>
              <a:ext cx="12164060" cy="6858000"/>
            </a:xfrm>
            <a:prstGeom prst="rect">
              <a:avLst/>
            </a:prstGeom>
          </p:spPr>
        </p:pic>
        <p:pic>
          <p:nvPicPr>
            <p:cNvPr id="10" name="图片 9" descr="61551225af51a"/>
            <p:cNvPicPr>
              <a:picLocks noChangeAspect="1"/>
            </p:cNvPicPr>
            <p:nvPr/>
          </p:nvPicPr>
          <p:blipFill>
            <a:blip r:embed="rId2"/>
            <a:stretch>
              <a:fillRect/>
            </a:stretch>
          </p:blipFill>
          <p:spPr>
            <a:xfrm>
              <a:off x="0" y="0"/>
              <a:ext cx="12198985" cy="6858000"/>
            </a:xfrm>
            <a:prstGeom prst="rect">
              <a:avLst/>
            </a:prstGeom>
          </p:spPr>
        </p:pic>
      </p:grpSp>
      <p:sp>
        <p:nvSpPr>
          <p:cNvPr id="11" name="矩形 10"/>
          <p:cNvSpPr/>
          <p:nvPr/>
        </p:nvSpPr>
        <p:spPr>
          <a:xfrm>
            <a:off x="323215" y="353695"/>
            <a:ext cx="11544935" cy="6150610"/>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标题 27"/>
          <p:cNvSpPr>
            <a:spLocks noGrp="1"/>
          </p:cNvSpPr>
          <p:nvPr/>
        </p:nvSpPr>
        <p:spPr>
          <a:xfrm>
            <a:off x="1108074" y="603250"/>
            <a:ext cx="6092825" cy="4546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3600"/>
              </a:lnSpc>
            </a:pPr>
            <a:r>
              <a:rPr lang="en-US" sz="2800">
                <a:solidFill>
                  <a:schemeClr val="tx1">
                    <a:lumMod val="75000"/>
                    <a:lumOff val="25000"/>
                  </a:schemeClr>
                </a:solidFill>
                <a:latin typeface="+mn-lt"/>
                <a:ea typeface="+mn-ea"/>
                <a:cs typeface="+mn-ea"/>
                <a:sym typeface="+mn-lt"/>
              </a:rPr>
              <a:t>加强精神卫生服务能力建设</a:t>
            </a:r>
            <a:endParaRPr lang="en-US" sz="2800">
              <a:solidFill>
                <a:schemeClr val="tx1">
                  <a:lumMod val="75000"/>
                  <a:lumOff val="25000"/>
                </a:schemeClr>
              </a:solidFill>
              <a:latin typeface="+mn-lt"/>
              <a:ea typeface="+mn-ea"/>
              <a:cs typeface="+mn-ea"/>
              <a:sym typeface="+mn-lt"/>
            </a:endParaRPr>
          </a:p>
        </p:txBody>
      </p:sp>
      <p:pic>
        <p:nvPicPr>
          <p:cNvPr id="6" name="图片 5" descr="dassd (2)"/>
          <p:cNvPicPr>
            <a:picLocks noChangeAspect="1"/>
          </p:cNvPicPr>
          <p:nvPr/>
        </p:nvPicPr>
        <p:blipFill>
          <a:blip r:embed="rId3" cstate="screen"/>
          <a:stretch>
            <a:fillRect/>
          </a:stretch>
        </p:blipFill>
        <p:spPr>
          <a:xfrm>
            <a:off x="448310" y="463550"/>
            <a:ext cx="629285" cy="594360"/>
          </a:xfrm>
          <a:prstGeom prst="rect">
            <a:avLst/>
          </a:prstGeom>
        </p:spPr>
      </p:pic>
      <p:sp>
        <p:nvSpPr>
          <p:cNvPr id="12" name="文本框 11"/>
          <p:cNvSpPr txBox="1"/>
          <p:nvPr/>
        </p:nvSpPr>
        <p:spPr>
          <a:xfrm>
            <a:off x="3162209" y="2149910"/>
            <a:ext cx="7592786" cy="1245235"/>
          </a:xfrm>
          <a:prstGeom prst="rect">
            <a:avLst/>
          </a:prstGeom>
          <a:noFill/>
        </p:spPr>
        <p:txBody>
          <a:bodyPr wrap="square">
            <a:spAutoFit/>
          </a:bodyPr>
          <a:lstStyle>
            <a:defPPr>
              <a:defRPr lang="zh-CN"/>
            </a:defPPr>
            <a:lvl1pPr algn="just">
              <a:lnSpc>
                <a:spcPts val="3000"/>
              </a:lnSpc>
              <a:defRPr sz="1600" b="0" i="0" spc="300">
                <a:solidFill>
                  <a:schemeClr val="tx1">
                    <a:lumMod val="75000"/>
                    <a:lumOff val="25000"/>
                  </a:schemeClr>
                </a:solidFill>
                <a:latin typeface="字魂95号-手刻宋" panose="00000500000000000000" charset="-122"/>
                <a:ea typeface="字魂95号-手刻宋" panose="00000500000000000000" charset="-122"/>
              </a:defRPr>
            </a:lvl1pPr>
          </a:lstStyle>
          <a:p>
            <a:r>
              <a:rPr lang="zh-CN" altLang="en-US" dirty="0">
                <a:latin typeface="+mn-lt"/>
                <a:ea typeface="+mn-ea"/>
                <a:cs typeface="+mn-ea"/>
                <a:sym typeface="+mn-lt"/>
              </a:rPr>
              <a:t>一是加快推进精神卫生专业机构建设。</a:t>
            </a:r>
            <a:endParaRPr lang="zh-CN" altLang="en-US" dirty="0">
              <a:latin typeface="+mn-lt"/>
              <a:ea typeface="+mn-ea"/>
              <a:cs typeface="+mn-ea"/>
              <a:sym typeface="+mn-lt"/>
            </a:endParaRPr>
          </a:p>
          <a:p>
            <a:r>
              <a:rPr lang="zh-CN" altLang="en-US" dirty="0">
                <a:latin typeface="+mn-lt"/>
                <a:ea typeface="+mn-ea"/>
                <a:cs typeface="+mn-ea"/>
                <a:sym typeface="+mn-lt"/>
              </a:rPr>
              <a:t>二是健全精神卫生防治管理体系。</a:t>
            </a:r>
            <a:endParaRPr lang="zh-CN" altLang="en-US" dirty="0">
              <a:latin typeface="+mn-lt"/>
              <a:ea typeface="+mn-ea"/>
              <a:cs typeface="+mn-ea"/>
              <a:sym typeface="+mn-lt"/>
            </a:endParaRPr>
          </a:p>
          <a:p>
            <a:r>
              <a:rPr lang="zh-CN" altLang="en-US" dirty="0">
                <a:latin typeface="+mn-lt"/>
                <a:ea typeface="+mn-ea"/>
                <a:cs typeface="+mn-ea"/>
                <a:sym typeface="+mn-lt"/>
              </a:rPr>
              <a:t>三是完善强制医疗和社会救治场所建设。</a:t>
            </a:r>
            <a:endParaRPr lang="zh-CN" altLang="en-US" dirty="0">
              <a:latin typeface="+mn-lt"/>
              <a:ea typeface="+mn-ea"/>
              <a:cs typeface="+mn-ea"/>
              <a:sym typeface="+mn-lt"/>
            </a:endParaRPr>
          </a:p>
        </p:txBody>
      </p:sp>
      <p:pic>
        <p:nvPicPr>
          <p:cNvPr id="5" name="图片 4"/>
          <p:cNvPicPr>
            <a:picLocks noChangeAspect="1"/>
          </p:cNvPicPr>
          <p:nvPr/>
        </p:nvPicPr>
        <p:blipFill>
          <a:blip r:embed="rId4" cstate="screen"/>
          <a:stretch>
            <a:fillRect/>
          </a:stretch>
        </p:blipFill>
        <p:spPr>
          <a:xfrm>
            <a:off x="4195005" y="4195274"/>
            <a:ext cx="6940360" cy="20594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8985" cy="6858000"/>
            <a:chOff x="0" y="0"/>
            <a:chExt cx="12198985" cy="6858000"/>
          </a:xfrm>
        </p:grpSpPr>
        <p:pic>
          <p:nvPicPr>
            <p:cNvPr id="4" name="图片 3" descr="5c91ad0d2792c"/>
            <p:cNvPicPr>
              <a:picLocks noChangeAspect="1"/>
            </p:cNvPicPr>
            <p:nvPr/>
          </p:nvPicPr>
          <p:blipFill>
            <a:blip r:embed="rId1"/>
            <a:stretch>
              <a:fillRect/>
            </a:stretch>
          </p:blipFill>
          <p:spPr>
            <a:xfrm>
              <a:off x="13970" y="0"/>
              <a:ext cx="12164060" cy="6858000"/>
            </a:xfrm>
            <a:prstGeom prst="rect">
              <a:avLst/>
            </a:prstGeom>
          </p:spPr>
        </p:pic>
        <p:pic>
          <p:nvPicPr>
            <p:cNvPr id="10" name="图片 9" descr="61551225af51a"/>
            <p:cNvPicPr>
              <a:picLocks noChangeAspect="1"/>
            </p:cNvPicPr>
            <p:nvPr/>
          </p:nvPicPr>
          <p:blipFill>
            <a:blip r:embed="rId2"/>
            <a:stretch>
              <a:fillRect/>
            </a:stretch>
          </p:blipFill>
          <p:spPr>
            <a:xfrm>
              <a:off x="0" y="0"/>
              <a:ext cx="12198985" cy="6858000"/>
            </a:xfrm>
            <a:prstGeom prst="rect">
              <a:avLst/>
            </a:prstGeom>
          </p:spPr>
        </p:pic>
      </p:grpSp>
      <p:sp>
        <p:nvSpPr>
          <p:cNvPr id="11" name="矩形 10"/>
          <p:cNvSpPr/>
          <p:nvPr/>
        </p:nvSpPr>
        <p:spPr>
          <a:xfrm>
            <a:off x="323215" y="353695"/>
            <a:ext cx="11544935" cy="6150610"/>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标题 27"/>
          <p:cNvSpPr>
            <a:spLocks noGrp="1"/>
          </p:cNvSpPr>
          <p:nvPr/>
        </p:nvSpPr>
        <p:spPr>
          <a:xfrm>
            <a:off x="1154430" y="603250"/>
            <a:ext cx="8172450" cy="4546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3600"/>
              </a:lnSpc>
            </a:pPr>
            <a:r>
              <a:rPr lang="en-US" sz="2800">
                <a:solidFill>
                  <a:schemeClr val="tx1">
                    <a:lumMod val="75000"/>
                    <a:lumOff val="25000"/>
                  </a:schemeClr>
                </a:solidFill>
                <a:latin typeface="+mn-lt"/>
                <a:ea typeface="+mn-ea"/>
                <a:cs typeface="+mn-ea"/>
                <a:sym typeface="+mn-lt"/>
              </a:rPr>
              <a:t>加强严重精神障碍患者的救治救助与服务管理</a:t>
            </a:r>
            <a:endParaRPr lang="en-US" sz="2800">
              <a:solidFill>
                <a:schemeClr val="tx1">
                  <a:lumMod val="75000"/>
                  <a:lumOff val="25000"/>
                </a:schemeClr>
              </a:solidFill>
              <a:latin typeface="+mn-lt"/>
              <a:ea typeface="+mn-ea"/>
              <a:cs typeface="+mn-ea"/>
              <a:sym typeface="+mn-lt"/>
            </a:endParaRPr>
          </a:p>
        </p:txBody>
      </p:sp>
      <p:pic>
        <p:nvPicPr>
          <p:cNvPr id="6" name="图片 5" descr="dassd (2)"/>
          <p:cNvPicPr>
            <a:picLocks noChangeAspect="1"/>
          </p:cNvPicPr>
          <p:nvPr/>
        </p:nvPicPr>
        <p:blipFill>
          <a:blip r:embed="rId3" cstate="screen"/>
          <a:stretch>
            <a:fillRect/>
          </a:stretch>
        </p:blipFill>
        <p:spPr>
          <a:xfrm>
            <a:off x="448310" y="463550"/>
            <a:ext cx="629285" cy="594360"/>
          </a:xfrm>
          <a:prstGeom prst="rect">
            <a:avLst/>
          </a:prstGeom>
        </p:spPr>
      </p:pic>
      <p:sp>
        <p:nvSpPr>
          <p:cNvPr id="12" name="文本框 11"/>
          <p:cNvSpPr txBox="1"/>
          <p:nvPr/>
        </p:nvSpPr>
        <p:spPr>
          <a:xfrm>
            <a:off x="4356009" y="1543485"/>
            <a:ext cx="7592786" cy="2784475"/>
          </a:xfrm>
          <a:prstGeom prst="rect">
            <a:avLst/>
          </a:prstGeom>
          <a:noFill/>
        </p:spPr>
        <p:txBody>
          <a:bodyPr wrap="square">
            <a:spAutoFit/>
          </a:bodyPr>
          <a:lstStyle>
            <a:defPPr>
              <a:defRPr lang="zh-CN"/>
            </a:defPPr>
            <a:lvl1pPr algn="just">
              <a:lnSpc>
                <a:spcPts val="3000"/>
              </a:lnSpc>
              <a:defRPr sz="1600" b="0" i="0" spc="300">
                <a:solidFill>
                  <a:schemeClr val="tx1">
                    <a:lumMod val="75000"/>
                    <a:lumOff val="25000"/>
                  </a:schemeClr>
                </a:solidFill>
                <a:latin typeface="字魂95号-手刻宋" panose="00000500000000000000" charset="-122"/>
                <a:ea typeface="字魂95号-手刻宋" panose="00000500000000000000" charset="-122"/>
              </a:defRPr>
            </a:lvl1pPr>
          </a:lstStyle>
          <a:p>
            <a:r>
              <a:rPr lang="zh-CN" altLang="en-US" dirty="0">
                <a:latin typeface="+mn-lt"/>
                <a:ea typeface="+mn-ea"/>
                <a:cs typeface="+mn-ea"/>
                <a:sym typeface="+mn-lt"/>
              </a:rPr>
              <a:t>一是加强排查监测。</a:t>
            </a:r>
            <a:endParaRPr lang="zh-CN" altLang="en-US" dirty="0">
              <a:latin typeface="+mn-lt"/>
              <a:ea typeface="+mn-ea"/>
              <a:cs typeface="+mn-ea"/>
              <a:sym typeface="+mn-lt"/>
            </a:endParaRPr>
          </a:p>
          <a:p>
            <a:r>
              <a:rPr lang="zh-CN" altLang="en-US" dirty="0">
                <a:latin typeface="+mn-lt"/>
                <a:ea typeface="+mn-ea"/>
                <a:cs typeface="+mn-ea"/>
                <a:sym typeface="+mn-lt"/>
              </a:rPr>
              <a:t>二是完善入院出院机制。</a:t>
            </a:r>
            <a:endParaRPr lang="zh-CN" altLang="en-US" dirty="0">
              <a:latin typeface="+mn-lt"/>
              <a:ea typeface="+mn-ea"/>
              <a:cs typeface="+mn-ea"/>
              <a:sym typeface="+mn-lt"/>
            </a:endParaRPr>
          </a:p>
          <a:p>
            <a:r>
              <a:rPr lang="zh-CN" altLang="en-US" dirty="0">
                <a:latin typeface="+mn-lt"/>
                <a:ea typeface="+mn-ea"/>
                <a:cs typeface="+mn-ea"/>
                <a:sym typeface="+mn-lt"/>
              </a:rPr>
              <a:t>三是加强分类收治。</a:t>
            </a:r>
            <a:endParaRPr lang="zh-CN" altLang="en-US" dirty="0">
              <a:latin typeface="+mn-lt"/>
              <a:ea typeface="+mn-ea"/>
              <a:cs typeface="+mn-ea"/>
              <a:sym typeface="+mn-lt"/>
            </a:endParaRPr>
          </a:p>
          <a:p>
            <a:r>
              <a:rPr lang="zh-CN" altLang="en-US" dirty="0">
                <a:latin typeface="+mn-lt"/>
                <a:ea typeface="+mn-ea"/>
                <a:cs typeface="+mn-ea"/>
                <a:sym typeface="+mn-lt"/>
              </a:rPr>
              <a:t>四是强化服务管理。</a:t>
            </a:r>
            <a:endParaRPr lang="zh-CN" altLang="en-US" dirty="0">
              <a:latin typeface="+mn-lt"/>
              <a:ea typeface="+mn-ea"/>
              <a:cs typeface="+mn-ea"/>
              <a:sym typeface="+mn-lt"/>
            </a:endParaRPr>
          </a:p>
          <a:p>
            <a:r>
              <a:rPr lang="zh-CN" altLang="en-US" dirty="0">
                <a:latin typeface="+mn-lt"/>
                <a:ea typeface="+mn-ea"/>
                <a:cs typeface="+mn-ea"/>
                <a:sym typeface="+mn-lt"/>
              </a:rPr>
              <a:t>五是提升诊疗质量。</a:t>
            </a:r>
            <a:endParaRPr lang="zh-CN" altLang="en-US" dirty="0">
              <a:latin typeface="+mn-lt"/>
              <a:ea typeface="+mn-ea"/>
              <a:cs typeface="+mn-ea"/>
              <a:sym typeface="+mn-lt"/>
            </a:endParaRPr>
          </a:p>
          <a:p>
            <a:r>
              <a:rPr lang="zh-CN" altLang="en-US" dirty="0">
                <a:latin typeface="+mn-lt"/>
                <a:ea typeface="+mn-ea"/>
                <a:cs typeface="+mn-ea"/>
                <a:sym typeface="+mn-lt"/>
              </a:rPr>
              <a:t>六是落实全程康复。</a:t>
            </a:r>
            <a:endParaRPr lang="zh-CN" altLang="en-US" dirty="0">
              <a:latin typeface="+mn-lt"/>
              <a:ea typeface="+mn-ea"/>
              <a:cs typeface="+mn-ea"/>
              <a:sym typeface="+mn-lt"/>
            </a:endParaRPr>
          </a:p>
          <a:p>
            <a:r>
              <a:rPr lang="zh-CN" altLang="en-US" dirty="0">
                <a:latin typeface="+mn-lt"/>
                <a:ea typeface="+mn-ea"/>
                <a:cs typeface="+mn-ea"/>
                <a:sym typeface="+mn-lt"/>
              </a:rPr>
              <a:t>七是加强救治救助保障。</a:t>
            </a:r>
            <a:endParaRPr lang="zh-CN" altLang="en-US" dirty="0">
              <a:latin typeface="+mn-lt"/>
              <a:ea typeface="+mn-ea"/>
              <a:cs typeface="+mn-ea"/>
              <a:sym typeface="+mn-lt"/>
            </a:endParaRPr>
          </a:p>
        </p:txBody>
      </p:sp>
      <p:pic>
        <p:nvPicPr>
          <p:cNvPr id="5" name="图片 4"/>
          <p:cNvPicPr>
            <a:picLocks noChangeAspect="1"/>
          </p:cNvPicPr>
          <p:nvPr/>
        </p:nvPicPr>
        <p:blipFill>
          <a:blip r:embed="rId4" cstate="screen"/>
          <a:stretch>
            <a:fillRect/>
          </a:stretch>
        </p:blipFill>
        <p:spPr>
          <a:xfrm>
            <a:off x="4194810" y="4412615"/>
            <a:ext cx="6940550" cy="18421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8985" cy="6858000"/>
            <a:chOff x="0" y="0"/>
            <a:chExt cx="12198985" cy="6858000"/>
          </a:xfrm>
        </p:grpSpPr>
        <p:pic>
          <p:nvPicPr>
            <p:cNvPr id="4" name="图片 3" descr="5c91ad0d2792c"/>
            <p:cNvPicPr>
              <a:picLocks noChangeAspect="1"/>
            </p:cNvPicPr>
            <p:nvPr/>
          </p:nvPicPr>
          <p:blipFill>
            <a:blip r:embed="rId1"/>
            <a:stretch>
              <a:fillRect/>
            </a:stretch>
          </p:blipFill>
          <p:spPr>
            <a:xfrm>
              <a:off x="13970" y="0"/>
              <a:ext cx="12164060" cy="6858000"/>
            </a:xfrm>
            <a:prstGeom prst="rect">
              <a:avLst/>
            </a:prstGeom>
          </p:spPr>
        </p:pic>
        <p:pic>
          <p:nvPicPr>
            <p:cNvPr id="10" name="图片 9" descr="61551225af51a"/>
            <p:cNvPicPr>
              <a:picLocks noChangeAspect="1"/>
            </p:cNvPicPr>
            <p:nvPr/>
          </p:nvPicPr>
          <p:blipFill>
            <a:blip r:embed="rId2"/>
            <a:stretch>
              <a:fillRect/>
            </a:stretch>
          </p:blipFill>
          <p:spPr>
            <a:xfrm>
              <a:off x="0" y="0"/>
              <a:ext cx="12198985" cy="6858000"/>
            </a:xfrm>
            <a:prstGeom prst="rect">
              <a:avLst/>
            </a:prstGeom>
          </p:spPr>
        </p:pic>
      </p:grpSp>
      <p:sp>
        <p:nvSpPr>
          <p:cNvPr id="11" name="矩形 10"/>
          <p:cNvSpPr/>
          <p:nvPr/>
        </p:nvSpPr>
        <p:spPr>
          <a:xfrm>
            <a:off x="323215" y="353695"/>
            <a:ext cx="11544935" cy="6150610"/>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标题 27"/>
          <p:cNvSpPr>
            <a:spLocks noGrp="1"/>
          </p:cNvSpPr>
          <p:nvPr/>
        </p:nvSpPr>
        <p:spPr>
          <a:xfrm>
            <a:off x="1108074" y="603250"/>
            <a:ext cx="6092825" cy="4546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3600"/>
              </a:lnSpc>
            </a:pPr>
            <a:r>
              <a:rPr lang="en-US" sz="2800">
                <a:solidFill>
                  <a:schemeClr val="tx1">
                    <a:lumMod val="75000"/>
                    <a:lumOff val="25000"/>
                  </a:schemeClr>
                </a:solidFill>
                <a:latin typeface="+mn-lt"/>
                <a:ea typeface="+mn-ea"/>
                <a:cs typeface="+mn-ea"/>
                <a:sym typeface="+mn-lt"/>
              </a:rPr>
              <a:t>加强精神障碍与干预</a:t>
            </a:r>
            <a:endParaRPr lang="en-US" sz="2800">
              <a:solidFill>
                <a:schemeClr val="tx1">
                  <a:lumMod val="75000"/>
                  <a:lumOff val="25000"/>
                </a:schemeClr>
              </a:solidFill>
              <a:latin typeface="+mn-lt"/>
              <a:ea typeface="+mn-ea"/>
              <a:cs typeface="+mn-ea"/>
              <a:sym typeface="+mn-lt"/>
            </a:endParaRPr>
          </a:p>
        </p:txBody>
      </p:sp>
      <p:pic>
        <p:nvPicPr>
          <p:cNvPr id="6" name="图片 5" descr="dassd (2)"/>
          <p:cNvPicPr>
            <a:picLocks noChangeAspect="1"/>
          </p:cNvPicPr>
          <p:nvPr/>
        </p:nvPicPr>
        <p:blipFill>
          <a:blip r:embed="rId3" cstate="screen"/>
          <a:stretch>
            <a:fillRect/>
          </a:stretch>
        </p:blipFill>
        <p:spPr>
          <a:xfrm>
            <a:off x="448310" y="463550"/>
            <a:ext cx="629285" cy="594360"/>
          </a:xfrm>
          <a:prstGeom prst="rect">
            <a:avLst/>
          </a:prstGeom>
        </p:spPr>
      </p:pic>
      <p:sp>
        <p:nvSpPr>
          <p:cNvPr id="12" name="文本框 11"/>
          <p:cNvSpPr txBox="1"/>
          <p:nvPr/>
        </p:nvSpPr>
        <p:spPr>
          <a:xfrm>
            <a:off x="2160814" y="2111810"/>
            <a:ext cx="7592786" cy="1245235"/>
          </a:xfrm>
          <a:prstGeom prst="rect">
            <a:avLst/>
          </a:prstGeom>
          <a:noFill/>
        </p:spPr>
        <p:txBody>
          <a:bodyPr wrap="square">
            <a:spAutoFit/>
          </a:bodyPr>
          <a:lstStyle>
            <a:defPPr>
              <a:defRPr lang="zh-CN"/>
            </a:defPPr>
            <a:lvl1pPr algn="just">
              <a:lnSpc>
                <a:spcPts val="3000"/>
              </a:lnSpc>
              <a:defRPr sz="1600" b="0" i="0" spc="300">
                <a:solidFill>
                  <a:schemeClr val="tx1">
                    <a:lumMod val="75000"/>
                    <a:lumOff val="25000"/>
                  </a:schemeClr>
                </a:solidFill>
                <a:latin typeface="字魂95号-手刻宋" panose="00000500000000000000" charset="-122"/>
                <a:ea typeface="字魂95号-手刻宋" panose="00000500000000000000" charset="-122"/>
              </a:defRPr>
            </a:lvl1pPr>
          </a:lstStyle>
          <a:p>
            <a:pPr algn="ctr"/>
            <a:r>
              <a:rPr lang="zh-CN" altLang="en-US" dirty="0">
                <a:latin typeface="+mn-lt"/>
                <a:ea typeface="+mn-ea"/>
                <a:cs typeface="+mn-ea"/>
                <a:sym typeface="+mn-lt"/>
              </a:rPr>
              <a:t>一是积极开展心理健康促进。</a:t>
            </a:r>
            <a:endParaRPr lang="zh-CN" altLang="en-US" dirty="0">
              <a:latin typeface="+mn-lt"/>
              <a:ea typeface="+mn-ea"/>
              <a:cs typeface="+mn-ea"/>
              <a:sym typeface="+mn-lt"/>
            </a:endParaRPr>
          </a:p>
          <a:p>
            <a:pPr algn="ctr"/>
            <a:endParaRPr lang="zh-CN" altLang="en-US" dirty="0">
              <a:latin typeface="+mn-lt"/>
              <a:ea typeface="+mn-ea"/>
              <a:cs typeface="+mn-ea"/>
              <a:sym typeface="+mn-lt"/>
            </a:endParaRPr>
          </a:p>
          <a:p>
            <a:pPr algn="ctr"/>
            <a:r>
              <a:rPr lang="zh-CN" altLang="en-US" dirty="0">
                <a:latin typeface="+mn-lt"/>
                <a:ea typeface="+mn-ea"/>
                <a:cs typeface="+mn-ea"/>
                <a:sym typeface="+mn-lt"/>
              </a:rPr>
              <a:t>二是加强常见精神障碍防治。</a:t>
            </a:r>
            <a:endParaRPr lang="zh-CN" altLang="en-US" dirty="0">
              <a:latin typeface="+mn-lt"/>
              <a:ea typeface="+mn-ea"/>
              <a:cs typeface="+mn-ea"/>
              <a:sym typeface="+mn-lt"/>
            </a:endParaRPr>
          </a:p>
        </p:txBody>
      </p:sp>
      <p:pic>
        <p:nvPicPr>
          <p:cNvPr id="5" name="图片 4"/>
          <p:cNvPicPr>
            <a:picLocks noChangeAspect="1"/>
          </p:cNvPicPr>
          <p:nvPr/>
        </p:nvPicPr>
        <p:blipFill>
          <a:blip r:embed="rId4" cstate="screen"/>
          <a:stretch>
            <a:fillRect/>
          </a:stretch>
        </p:blipFill>
        <p:spPr>
          <a:xfrm>
            <a:off x="4195005" y="4195274"/>
            <a:ext cx="6940360" cy="20594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8985" cy="6858000"/>
            <a:chOff x="0" y="0"/>
            <a:chExt cx="12198985" cy="6858000"/>
          </a:xfrm>
        </p:grpSpPr>
        <p:pic>
          <p:nvPicPr>
            <p:cNvPr id="4" name="图片 3" descr="5c91ad0d2792c"/>
            <p:cNvPicPr>
              <a:picLocks noChangeAspect="1"/>
            </p:cNvPicPr>
            <p:nvPr/>
          </p:nvPicPr>
          <p:blipFill>
            <a:blip r:embed="rId1"/>
            <a:stretch>
              <a:fillRect/>
            </a:stretch>
          </p:blipFill>
          <p:spPr>
            <a:xfrm>
              <a:off x="13970" y="0"/>
              <a:ext cx="12164060" cy="6858000"/>
            </a:xfrm>
            <a:prstGeom prst="rect">
              <a:avLst/>
            </a:prstGeom>
          </p:spPr>
        </p:pic>
        <p:pic>
          <p:nvPicPr>
            <p:cNvPr id="10" name="图片 9" descr="61551225af51a"/>
            <p:cNvPicPr>
              <a:picLocks noChangeAspect="1"/>
            </p:cNvPicPr>
            <p:nvPr/>
          </p:nvPicPr>
          <p:blipFill>
            <a:blip r:embed="rId2"/>
            <a:stretch>
              <a:fillRect/>
            </a:stretch>
          </p:blipFill>
          <p:spPr>
            <a:xfrm>
              <a:off x="0" y="0"/>
              <a:ext cx="12198985" cy="6858000"/>
            </a:xfrm>
            <a:prstGeom prst="rect">
              <a:avLst/>
            </a:prstGeom>
          </p:spPr>
        </p:pic>
      </p:grpSp>
      <p:sp>
        <p:nvSpPr>
          <p:cNvPr id="11" name="矩形 10"/>
          <p:cNvSpPr/>
          <p:nvPr/>
        </p:nvSpPr>
        <p:spPr>
          <a:xfrm>
            <a:off x="323215" y="353695"/>
            <a:ext cx="11544935" cy="6150610"/>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标题 27"/>
          <p:cNvSpPr>
            <a:spLocks noGrp="1"/>
          </p:cNvSpPr>
          <p:nvPr/>
        </p:nvSpPr>
        <p:spPr>
          <a:xfrm>
            <a:off x="1108074" y="603250"/>
            <a:ext cx="6092825" cy="4546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3600"/>
              </a:lnSpc>
            </a:pPr>
            <a:r>
              <a:rPr lang="en-US" altLang="zh-CN" sz="2800" dirty="0">
                <a:solidFill>
                  <a:schemeClr val="tx1">
                    <a:lumMod val="75000"/>
                    <a:lumOff val="25000"/>
                  </a:schemeClr>
                </a:solidFill>
                <a:latin typeface="+mn-lt"/>
                <a:ea typeface="+mn-ea"/>
                <a:cs typeface="+mn-ea"/>
                <a:sym typeface="+mn-lt"/>
              </a:rPr>
              <a:t>加强精神卫生人才队伍建设</a:t>
            </a:r>
            <a:endParaRPr lang="en-US" altLang="zh-CN" sz="2800" dirty="0">
              <a:solidFill>
                <a:schemeClr val="tx1">
                  <a:lumMod val="75000"/>
                  <a:lumOff val="25000"/>
                </a:schemeClr>
              </a:solidFill>
              <a:latin typeface="+mn-lt"/>
              <a:ea typeface="+mn-ea"/>
              <a:cs typeface="+mn-ea"/>
              <a:sym typeface="+mn-lt"/>
            </a:endParaRPr>
          </a:p>
        </p:txBody>
      </p:sp>
      <p:pic>
        <p:nvPicPr>
          <p:cNvPr id="6" name="图片 5" descr="dassd (2)"/>
          <p:cNvPicPr>
            <a:picLocks noChangeAspect="1"/>
          </p:cNvPicPr>
          <p:nvPr/>
        </p:nvPicPr>
        <p:blipFill>
          <a:blip r:embed="rId3" cstate="screen"/>
          <a:stretch>
            <a:fillRect/>
          </a:stretch>
        </p:blipFill>
        <p:spPr>
          <a:xfrm>
            <a:off x="448310" y="463550"/>
            <a:ext cx="629285" cy="594360"/>
          </a:xfrm>
          <a:prstGeom prst="rect">
            <a:avLst/>
          </a:prstGeom>
        </p:spPr>
      </p:pic>
      <p:sp>
        <p:nvSpPr>
          <p:cNvPr id="12" name="文本框 11"/>
          <p:cNvSpPr txBox="1"/>
          <p:nvPr/>
        </p:nvSpPr>
        <p:spPr>
          <a:xfrm>
            <a:off x="2160814" y="2111810"/>
            <a:ext cx="7592786" cy="1245235"/>
          </a:xfrm>
          <a:prstGeom prst="rect">
            <a:avLst/>
          </a:prstGeom>
          <a:noFill/>
        </p:spPr>
        <p:txBody>
          <a:bodyPr wrap="square">
            <a:spAutoFit/>
          </a:bodyPr>
          <a:lstStyle>
            <a:defPPr>
              <a:defRPr lang="zh-CN"/>
            </a:defPPr>
            <a:lvl1pPr algn="just">
              <a:lnSpc>
                <a:spcPts val="3000"/>
              </a:lnSpc>
              <a:defRPr sz="1600" b="0" i="0" spc="300">
                <a:solidFill>
                  <a:schemeClr val="tx1">
                    <a:lumMod val="75000"/>
                    <a:lumOff val="25000"/>
                  </a:schemeClr>
                </a:solidFill>
                <a:latin typeface="字魂95号-手刻宋" panose="00000500000000000000" charset="-122"/>
                <a:ea typeface="字魂95号-手刻宋" panose="00000500000000000000" charset="-122"/>
              </a:defRPr>
            </a:lvl1pPr>
          </a:lstStyle>
          <a:p>
            <a:pPr algn="ctr"/>
            <a:r>
              <a:rPr lang="zh-CN" altLang="en-US" dirty="0">
                <a:latin typeface="+mn-lt"/>
                <a:ea typeface="+mn-ea"/>
                <a:cs typeface="+mn-ea"/>
                <a:sym typeface="+mn-lt"/>
              </a:rPr>
              <a:t>一是加强专业人才培养与引进。</a:t>
            </a:r>
            <a:endParaRPr lang="zh-CN" altLang="en-US" dirty="0">
              <a:latin typeface="+mn-lt"/>
              <a:ea typeface="+mn-ea"/>
              <a:cs typeface="+mn-ea"/>
              <a:sym typeface="+mn-lt"/>
            </a:endParaRPr>
          </a:p>
          <a:p>
            <a:pPr algn="ctr"/>
            <a:endParaRPr lang="zh-CN" altLang="en-US" dirty="0">
              <a:latin typeface="+mn-lt"/>
              <a:ea typeface="+mn-ea"/>
              <a:cs typeface="+mn-ea"/>
              <a:sym typeface="+mn-lt"/>
            </a:endParaRPr>
          </a:p>
          <a:p>
            <a:pPr algn="ctr"/>
            <a:r>
              <a:rPr lang="zh-CN" altLang="en-US" dirty="0">
                <a:latin typeface="+mn-lt"/>
                <a:ea typeface="+mn-ea"/>
                <a:cs typeface="+mn-ea"/>
                <a:sym typeface="+mn-lt"/>
              </a:rPr>
              <a:t>二是提高精神卫生工作人员待遇。</a:t>
            </a:r>
            <a:endParaRPr lang="zh-CN" altLang="en-US" dirty="0">
              <a:latin typeface="+mn-lt"/>
              <a:ea typeface="+mn-ea"/>
              <a:cs typeface="+mn-ea"/>
              <a:sym typeface="+mn-lt"/>
            </a:endParaRPr>
          </a:p>
        </p:txBody>
      </p:sp>
      <p:pic>
        <p:nvPicPr>
          <p:cNvPr id="5" name="图片 4"/>
          <p:cNvPicPr>
            <a:picLocks noChangeAspect="1"/>
          </p:cNvPicPr>
          <p:nvPr/>
        </p:nvPicPr>
        <p:blipFill>
          <a:blip r:embed="rId4" cstate="screen"/>
          <a:stretch>
            <a:fillRect/>
          </a:stretch>
        </p:blipFill>
        <p:spPr>
          <a:xfrm>
            <a:off x="4195005" y="4195274"/>
            <a:ext cx="6940360" cy="20594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8985" cy="6858000"/>
            <a:chOff x="0" y="0"/>
            <a:chExt cx="12198985" cy="6858000"/>
          </a:xfrm>
        </p:grpSpPr>
        <p:pic>
          <p:nvPicPr>
            <p:cNvPr id="4" name="图片 3" descr="5c91ad0d2792c"/>
            <p:cNvPicPr>
              <a:picLocks noChangeAspect="1"/>
            </p:cNvPicPr>
            <p:nvPr/>
          </p:nvPicPr>
          <p:blipFill>
            <a:blip r:embed="rId1"/>
            <a:stretch>
              <a:fillRect/>
            </a:stretch>
          </p:blipFill>
          <p:spPr>
            <a:xfrm>
              <a:off x="13970" y="0"/>
              <a:ext cx="12164060" cy="6858000"/>
            </a:xfrm>
            <a:prstGeom prst="rect">
              <a:avLst/>
            </a:prstGeom>
          </p:spPr>
        </p:pic>
        <p:pic>
          <p:nvPicPr>
            <p:cNvPr id="10" name="图片 9" descr="61551225af51a"/>
            <p:cNvPicPr>
              <a:picLocks noChangeAspect="1"/>
            </p:cNvPicPr>
            <p:nvPr/>
          </p:nvPicPr>
          <p:blipFill>
            <a:blip r:embed="rId2"/>
            <a:stretch>
              <a:fillRect/>
            </a:stretch>
          </p:blipFill>
          <p:spPr>
            <a:xfrm>
              <a:off x="0" y="0"/>
              <a:ext cx="12198985" cy="6858000"/>
            </a:xfrm>
            <a:prstGeom prst="rect">
              <a:avLst/>
            </a:prstGeom>
          </p:spPr>
        </p:pic>
      </p:grpSp>
      <p:sp>
        <p:nvSpPr>
          <p:cNvPr id="11" name="矩形 10"/>
          <p:cNvSpPr/>
          <p:nvPr/>
        </p:nvSpPr>
        <p:spPr>
          <a:xfrm>
            <a:off x="323215" y="353695"/>
            <a:ext cx="11544935" cy="6150610"/>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标题 27"/>
          <p:cNvSpPr>
            <a:spLocks noGrp="1"/>
          </p:cNvSpPr>
          <p:nvPr/>
        </p:nvSpPr>
        <p:spPr>
          <a:xfrm>
            <a:off x="1108074" y="603250"/>
            <a:ext cx="6092825" cy="4546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3600"/>
              </a:lnSpc>
            </a:pPr>
            <a:r>
              <a:rPr lang="en-US" altLang="zh-CN" sz="2800" dirty="0">
                <a:solidFill>
                  <a:schemeClr val="tx1">
                    <a:lumMod val="75000"/>
                    <a:lumOff val="25000"/>
                  </a:schemeClr>
                </a:solidFill>
                <a:latin typeface="+mn-lt"/>
                <a:ea typeface="+mn-ea"/>
                <a:cs typeface="+mn-ea"/>
                <a:sym typeface="+mn-lt"/>
              </a:rPr>
              <a:t>保障</a:t>
            </a:r>
            <a:r>
              <a:rPr lang="zh-CN" altLang="zh-CN" sz="2800" dirty="0">
                <a:solidFill>
                  <a:schemeClr val="tx1">
                    <a:lumMod val="75000"/>
                    <a:lumOff val="25000"/>
                  </a:schemeClr>
                </a:solidFill>
                <a:latin typeface="+mn-lt"/>
                <a:ea typeface="+mn-ea"/>
                <a:cs typeface="+mn-ea"/>
                <a:sym typeface="+mn-lt"/>
              </a:rPr>
              <a:t>措施</a:t>
            </a:r>
            <a:endParaRPr lang="zh-CN" altLang="zh-CN" sz="2800" dirty="0">
              <a:solidFill>
                <a:schemeClr val="tx1">
                  <a:lumMod val="75000"/>
                  <a:lumOff val="25000"/>
                </a:schemeClr>
              </a:solidFill>
              <a:latin typeface="+mn-lt"/>
              <a:ea typeface="+mn-ea"/>
              <a:cs typeface="+mn-ea"/>
              <a:sym typeface="+mn-lt"/>
            </a:endParaRPr>
          </a:p>
        </p:txBody>
      </p:sp>
      <p:pic>
        <p:nvPicPr>
          <p:cNvPr id="6" name="图片 5" descr="dassd (2)"/>
          <p:cNvPicPr>
            <a:picLocks noChangeAspect="1"/>
          </p:cNvPicPr>
          <p:nvPr/>
        </p:nvPicPr>
        <p:blipFill>
          <a:blip r:embed="rId3" cstate="screen"/>
          <a:stretch>
            <a:fillRect/>
          </a:stretch>
        </p:blipFill>
        <p:spPr>
          <a:xfrm>
            <a:off x="448310" y="463550"/>
            <a:ext cx="629285" cy="594360"/>
          </a:xfrm>
          <a:prstGeom prst="rect">
            <a:avLst/>
          </a:prstGeom>
        </p:spPr>
      </p:pic>
      <p:sp>
        <p:nvSpPr>
          <p:cNvPr id="12" name="文本框 11"/>
          <p:cNvSpPr txBox="1"/>
          <p:nvPr/>
        </p:nvSpPr>
        <p:spPr>
          <a:xfrm>
            <a:off x="2170339" y="1596190"/>
            <a:ext cx="7592786" cy="2061210"/>
          </a:xfrm>
          <a:prstGeom prst="rect">
            <a:avLst/>
          </a:prstGeom>
          <a:noFill/>
        </p:spPr>
        <p:txBody>
          <a:bodyPr wrap="square">
            <a:spAutoFit/>
          </a:bodyPr>
          <a:lstStyle>
            <a:defPPr>
              <a:defRPr lang="zh-CN"/>
            </a:defPPr>
            <a:lvl1pPr algn="just">
              <a:lnSpc>
                <a:spcPts val="3000"/>
              </a:lnSpc>
              <a:defRPr sz="1600" b="0" i="0" spc="300">
                <a:solidFill>
                  <a:schemeClr val="tx1">
                    <a:lumMod val="75000"/>
                    <a:lumOff val="25000"/>
                  </a:schemeClr>
                </a:solidFill>
                <a:latin typeface="字魂95号-手刻宋" panose="00000500000000000000" charset="-122"/>
                <a:ea typeface="字魂95号-手刻宋" panose="00000500000000000000" charset="-122"/>
              </a:defRPr>
            </a:lvl1pPr>
          </a:lstStyle>
          <a:p>
            <a:pPr algn="ctr" fontAlgn="auto">
              <a:lnSpc>
                <a:spcPct val="200000"/>
              </a:lnSpc>
            </a:pPr>
            <a:r>
              <a:rPr lang="zh-CN" altLang="en-US" dirty="0">
                <a:latin typeface="+mn-lt"/>
                <a:ea typeface="+mn-ea"/>
                <a:cs typeface="+mn-ea"/>
                <a:sym typeface="+mn-lt"/>
              </a:rPr>
              <a:t>一是加强组织领导。</a:t>
            </a:r>
            <a:endParaRPr lang="zh-CN" altLang="en-US" dirty="0">
              <a:latin typeface="+mn-lt"/>
              <a:ea typeface="+mn-ea"/>
              <a:cs typeface="+mn-ea"/>
              <a:sym typeface="+mn-lt"/>
            </a:endParaRPr>
          </a:p>
          <a:p>
            <a:pPr algn="ctr" fontAlgn="auto">
              <a:lnSpc>
                <a:spcPct val="200000"/>
              </a:lnSpc>
            </a:pPr>
            <a:r>
              <a:rPr lang="zh-CN" altLang="en-US" dirty="0">
                <a:latin typeface="+mn-lt"/>
                <a:ea typeface="+mn-ea"/>
                <a:cs typeface="+mn-ea"/>
                <a:sym typeface="+mn-lt"/>
              </a:rPr>
              <a:t>二是落实部门责任。</a:t>
            </a:r>
            <a:endParaRPr lang="zh-CN" altLang="en-US" dirty="0">
              <a:latin typeface="+mn-lt"/>
              <a:ea typeface="+mn-ea"/>
              <a:cs typeface="+mn-ea"/>
              <a:sym typeface="+mn-lt"/>
            </a:endParaRPr>
          </a:p>
          <a:p>
            <a:pPr algn="ctr" fontAlgn="auto">
              <a:lnSpc>
                <a:spcPct val="200000"/>
              </a:lnSpc>
            </a:pPr>
            <a:r>
              <a:rPr lang="zh-CN" altLang="en-US" dirty="0">
                <a:latin typeface="+mn-lt"/>
                <a:ea typeface="+mn-ea"/>
                <a:cs typeface="+mn-ea"/>
                <a:sym typeface="+mn-lt"/>
              </a:rPr>
              <a:t>三是加大经费投入力度。</a:t>
            </a:r>
            <a:endParaRPr lang="zh-CN" altLang="en-US" dirty="0">
              <a:latin typeface="+mn-lt"/>
              <a:ea typeface="+mn-ea"/>
              <a:cs typeface="+mn-ea"/>
              <a:sym typeface="+mn-lt"/>
            </a:endParaRPr>
          </a:p>
          <a:p>
            <a:pPr algn="ctr" fontAlgn="auto">
              <a:lnSpc>
                <a:spcPct val="200000"/>
              </a:lnSpc>
            </a:pPr>
            <a:r>
              <a:rPr lang="zh-CN" altLang="en-US" dirty="0">
                <a:latin typeface="+mn-lt"/>
                <a:ea typeface="+mn-ea"/>
                <a:cs typeface="+mn-ea"/>
                <a:sym typeface="+mn-lt"/>
              </a:rPr>
              <a:t>四是加强监管督促。</a:t>
            </a:r>
            <a:endParaRPr lang="zh-CN" altLang="en-US" dirty="0">
              <a:latin typeface="+mn-lt"/>
              <a:ea typeface="+mn-ea"/>
              <a:cs typeface="+mn-ea"/>
              <a:sym typeface="+mn-lt"/>
            </a:endParaRPr>
          </a:p>
        </p:txBody>
      </p:sp>
      <p:pic>
        <p:nvPicPr>
          <p:cNvPr id="5" name="图片 4"/>
          <p:cNvPicPr>
            <a:picLocks noChangeAspect="1"/>
          </p:cNvPicPr>
          <p:nvPr/>
        </p:nvPicPr>
        <p:blipFill>
          <a:blip r:embed="rId4" cstate="screen"/>
          <a:stretch>
            <a:fillRect/>
          </a:stretch>
        </p:blipFill>
        <p:spPr>
          <a:xfrm>
            <a:off x="4195005" y="4195274"/>
            <a:ext cx="6940360" cy="20594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0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620" y="0"/>
            <a:ext cx="12178665" cy="6858000"/>
            <a:chOff x="7620" y="0"/>
            <a:chExt cx="12178665" cy="6858000"/>
          </a:xfrm>
        </p:grpSpPr>
        <p:pic>
          <p:nvPicPr>
            <p:cNvPr id="4" name="图片 3" descr="5c91ad0d2792c"/>
            <p:cNvPicPr>
              <a:picLocks noChangeAspect="1"/>
            </p:cNvPicPr>
            <p:nvPr/>
          </p:nvPicPr>
          <p:blipFill>
            <a:blip r:embed="rId1"/>
            <a:stretch>
              <a:fillRect/>
            </a:stretch>
          </p:blipFill>
          <p:spPr>
            <a:xfrm>
              <a:off x="13970" y="0"/>
              <a:ext cx="12164060" cy="6858000"/>
            </a:xfrm>
            <a:prstGeom prst="rect">
              <a:avLst/>
            </a:prstGeom>
          </p:spPr>
        </p:pic>
        <p:pic>
          <p:nvPicPr>
            <p:cNvPr id="10" name="图片 9" descr="61551225af51a"/>
            <p:cNvPicPr>
              <a:picLocks noChangeAspect="1"/>
            </p:cNvPicPr>
            <p:nvPr/>
          </p:nvPicPr>
          <p:blipFill>
            <a:blip r:embed="rId2"/>
            <a:stretch>
              <a:fillRect/>
            </a:stretch>
          </p:blipFill>
          <p:spPr>
            <a:xfrm>
              <a:off x="7620" y="0"/>
              <a:ext cx="12178665" cy="6858000"/>
            </a:xfrm>
            <a:prstGeom prst="rect">
              <a:avLst/>
            </a:prstGeom>
          </p:spPr>
        </p:pic>
      </p:grpSp>
      <p:sp>
        <p:nvSpPr>
          <p:cNvPr id="11" name="矩形 10"/>
          <p:cNvSpPr/>
          <p:nvPr/>
        </p:nvSpPr>
        <p:spPr>
          <a:xfrm>
            <a:off x="879475" y="852805"/>
            <a:ext cx="10390505" cy="5224145"/>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1105535" y="1273810"/>
            <a:ext cx="5777865" cy="76200"/>
            <a:chOff x="1881" y="1786"/>
            <a:chExt cx="5726" cy="100"/>
          </a:xfrm>
        </p:grpSpPr>
        <p:cxnSp>
          <p:nvCxnSpPr>
            <p:cNvPr id="16" name="直接连接符 15"/>
            <p:cNvCxnSpPr/>
            <p:nvPr/>
          </p:nvCxnSpPr>
          <p:spPr>
            <a:xfrm>
              <a:off x="1881" y="17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881" y="18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rot="5400000">
            <a:off x="685800" y="1680845"/>
            <a:ext cx="1414780" cy="76200"/>
            <a:chOff x="2081" y="3146"/>
            <a:chExt cx="5726" cy="100"/>
          </a:xfrm>
        </p:grpSpPr>
        <p:cxnSp>
          <p:nvCxnSpPr>
            <p:cNvPr id="18" name="直接连接符 17"/>
            <p:cNvCxnSpPr/>
            <p:nvPr/>
          </p:nvCxnSpPr>
          <p:spPr>
            <a:xfrm>
              <a:off x="2081" y="31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081" y="32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rot="16200000">
            <a:off x="9764395" y="4881880"/>
            <a:ext cx="2158365" cy="76200"/>
            <a:chOff x="1881" y="1786"/>
            <a:chExt cx="5726" cy="100"/>
          </a:xfrm>
        </p:grpSpPr>
        <p:cxnSp>
          <p:nvCxnSpPr>
            <p:cNvPr id="23" name="直接连接符 22"/>
            <p:cNvCxnSpPr/>
            <p:nvPr/>
          </p:nvCxnSpPr>
          <p:spPr>
            <a:xfrm>
              <a:off x="1881" y="17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881" y="18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3994785" y="5584190"/>
            <a:ext cx="7087870" cy="76200"/>
            <a:chOff x="2081" y="3146"/>
            <a:chExt cx="5726" cy="100"/>
          </a:xfrm>
        </p:grpSpPr>
        <p:cxnSp>
          <p:nvCxnSpPr>
            <p:cNvPr id="26" name="直接连接符 25"/>
            <p:cNvCxnSpPr/>
            <p:nvPr/>
          </p:nvCxnSpPr>
          <p:spPr>
            <a:xfrm>
              <a:off x="2081" y="31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081" y="32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pic>
        <p:nvPicPr>
          <p:cNvPr id="8" name="图片 7" descr="159"/>
          <p:cNvPicPr>
            <a:picLocks noChangeAspect="1"/>
          </p:cNvPicPr>
          <p:nvPr/>
        </p:nvPicPr>
        <p:blipFill>
          <a:blip r:embed="rId3" cstate="screen"/>
          <a:stretch>
            <a:fillRect/>
          </a:stretch>
        </p:blipFill>
        <p:spPr>
          <a:xfrm>
            <a:off x="879475" y="2358390"/>
            <a:ext cx="3511550" cy="3902075"/>
          </a:xfrm>
          <a:prstGeom prst="rect">
            <a:avLst/>
          </a:prstGeom>
        </p:spPr>
      </p:pic>
      <p:sp>
        <p:nvSpPr>
          <p:cNvPr id="9" name="标题 8"/>
          <p:cNvSpPr>
            <a:spLocks noGrp="1"/>
          </p:cNvSpPr>
          <p:nvPr>
            <p:ph type="title"/>
          </p:nvPr>
        </p:nvSpPr>
        <p:spPr>
          <a:xfrm>
            <a:off x="2075815" y="1639570"/>
            <a:ext cx="1570990" cy="1325880"/>
          </a:xfrm>
        </p:spPr>
        <p:txBody>
          <a:bodyPr>
            <a:noAutofit/>
          </a:bodyPr>
          <a:lstStyle/>
          <a:p>
            <a:pPr algn="dist"/>
            <a:r>
              <a:rPr lang="zh-CN" altLang="en-US" sz="4800" dirty="0">
                <a:solidFill>
                  <a:srgbClr val="3B9C87"/>
                </a:solidFill>
                <a:latin typeface="+mn-lt"/>
                <a:ea typeface="+mn-ea"/>
                <a:cs typeface="+mn-ea"/>
                <a:sym typeface="+mn-lt"/>
              </a:rPr>
              <a:t>目录</a:t>
            </a:r>
            <a:endParaRPr lang="zh-CN" altLang="en-US" sz="4800" dirty="0">
              <a:solidFill>
                <a:srgbClr val="3B9C87"/>
              </a:solidFill>
              <a:latin typeface="+mn-lt"/>
              <a:ea typeface="+mn-ea"/>
              <a:cs typeface="+mn-ea"/>
              <a:sym typeface="+mn-lt"/>
            </a:endParaRPr>
          </a:p>
        </p:txBody>
      </p:sp>
      <p:sp>
        <p:nvSpPr>
          <p:cNvPr id="13" name="标题 27"/>
          <p:cNvSpPr>
            <a:spLocks noGrp="1"/>
          </p:cNvSpPr>
          <p:nvPr/>
        </p:nvSpPr>
        <p:spPr>
          <a:xfrm>
            <a:off x="5182266" y="2974795"/>
            <a:ext cx="4829175" cy="4546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lnSpc>
                <a:spcPts val="3600"/>
              </a:lnSpc>
            </a:pPr>
            <a:r>
              <a:rPr lang="en-US" sz="2800" dirty="0">
                <a:solidFill>
                  <a:schemeClr val="tx1">
                    <a:lumMod val="75000"/>
                    <a:lumOff val="25000"/>
                  </a:schemeClr>
                </a:solidFill>
                <a:latin typeface="+mn-lt"/>
                <a:ea typeface="+mn-ea"/>
                <a:cs typeface="+mn-ea"/>
                <a:sym typeface="+mn-lt"/>
              </a:rPr>
              <a:t>02.</a:t>
            </a:r>
            <a:r>
              <a:rPr lang="en-US" sz="2400" dirty="0">
                <a:solidFill>
                  <a:schemeClr val="tx1">
                    <a:lumMod val="75000"/>
                    <a:lumOff val="25000"/>
                  </a:schemeClr>
                </a:solidFill>
                <a:latin typeface="+mn-lt"/>
                <a:ea typeface="+mn-ea"/>
                <a:cs typeface="+mn-ea"/>
                <a:sym typeface="+mn-lt"/>
              </a:rPr>
              <a:t>政策依据</a:t>
            </a:r>
            <a:endParaRPr lang="en-US" sz="2000" dirty="0">
              <a:solidFill>
                <a:schemeClr val="tx1">
                  <a:lumMod val="75000"/>
                  <a:lumOff val="25000"/>
                </a:schemeClr>
              </a:solidFill>
              <a:latin typeface="+mn-lt"/>
              <a:ea typeface="+mn-ea"/>
              <a:cs typeface="+mn-ea"/>
              <a:sym typeface="+mn-lt"/>
            </a:endParaRPr>
          </a:p>
        </p:txBody>
      </p:sp>
      <p:sp>
        <p:nvSpPr>
          <p:cNvPr id="14" name="标题 27"/>
          <p:cNvSpPr>
            <a:spLocks noGrp="1"/>
          </p:cNvSpPr>
          <p:nvPr/>
        </p:nvSpPr>
        <p:spPr>
          <a:xfrm>
            <a:off x="5182107" y="3716354"/>
            <a:ext cx="4257675" cy="4546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lnSpc>
                <a:spcPts val="3600"/>
              </a:lnSpc>
              <a:buClrTx/>
              <a:buSzTx/>
              <a:buFontTx/>
            </a:pPr>
            <a:r>
              <a:rPr lang="en-US" sz="2800" dirty="0">
                <a:solidFill>
                  <a:schemeClr val="tx1">
                    <a:lumMod val="75000"/>
                    <a:lumOff val="25000"/>
                  </a:schemeClr>
                </a:solidFill>
                <a:latin typeface="+mn-lt"/>
                <a:ea typeface="+mn-ea"/>
                <a:cs typeface="+mn-ea"/>
                <a:sym typeface="+mn-lt"/>
              </a:rPr>
              <a:t>03.</a:t>
            </a:r>
            <a:r>
              <a:rPr lang="en-US" sz="2400" dirty="0">
                <a:solidFill>
                  <a:schemeClr val="tx1">
                    <a:lumMod val="75000"/>
                    <a:lumOff val="25000"/>
                  </a:schemeClr>
                </a:solidFill>
                <a:latin typeface="+mn-lt"/>
                <a:ea typeface="+mn-ea"/>
                <a:cs typeface="+mn-ea"/>
                <a:sym typeface="+mn-lt"/>
              </a:rPr>
              <a:t>出台过程</a:t>
            </a:r>
            <a:endParaRPr lang="en-US" sz="2400" dirty="0">
              <a:solidFill>
                <a:schemeClr val="tx1">
                  <a:lumMod val="75000"/>
                  <a:lumOff val="25000"/>
                </a:schemeClr>
              </a:solidFill>
              <a:latin typeface="+mn-lt"/>
              <a:ea typeface="+mn-ea"/>
              <a:cs typeface="+mn-ea"/>
              <a:sym typeface="+mn-lt"/>
            </a:endParaRPr>
          </a:p>
        </p:txBody>
      </p:sp>
      <p:sp>
        <p:nvSpPr>
          <p:cNvPr id="15" name="标题 27"/>
          <p:cNvSpPr>
            <a:spLocks noGrp="1"/>
          </p:cNvSpPr>
          <p:nvPr/>
        </p:nvSpPr>
        <p:spPr>
          <a:xfrm>
            <a:off x="5194966" y="4465926"/>
            <a:ext cx="5143502" cy="4546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lnSpc>
                <a:spcPts val="3600"/>
              </a:lnSpc>
            </a:pPr>
            <a:r>
              <a:rPr lang="en-US" sz="2800" dirty="0">
                <a:solidFill>
                  <a:schemeClr val="tx1">
                    <a:lumMod val="75000"/>
                    <a:lumOff val="25000"/>
                  </a:schemeClr>
                </a:solidFill>
                <a:latin typeface="+mn-lt"/>
                <a:ea typeface="+mn-ea"/>
                <a:cs typeface="+mn-ea"/>
                <a:sym typeface="+mn-lt"/>
              </a:rPr>
              <a:t>04.</a:t>
            </a:r>
            <a:r>
              <a:rPr lang="en-US" sz="2400" dirty="0">
                <a:solidFill>
                  <a:schemeClr val="tx1">
                    <a:lumMod val="75000"/>
                    <a:lumOff val="25000"/>
                  </a:schemeClr>
                </a:solidFill>
                <a:latin typeface="+mn-lt"/>
                <a:ea typeface="+mn-ea"/>
                <a:cs typeface="+mn-ea"/>
                <a:sym typeface="+mn-lt"/>
              </a:rPr>
              <a:t>主要内容</a:t>
            </a:r>
            <a:endParaRPr lang="en-US" sz="2400" dirty="0">
              <a:solidFill>
                <a:schemeClr val="tx1">
                  <a:lumMod val="75000"/>
                  <a:lumOff val="25000"/>
                </a:schemeClr>
              </a:solidFill>
              <a:latin typeface="+mn-lt"/>
              <a:ea typeface="+mn-ea"/>
              <a:cs typeface="+mn-ea"/>
              <a:sym typeface="+mn-lt"/>
            </a:endParaRPr>
          </a:p>
        </p:txBody>
      </p:sp>
      <p:sp>
        <p:nvSpPr>
          <p:cNvPr id="37" name="标题 8"/>
          <p:cNvSpPr>
            <a:spLocks noGrp="1"/>
          </p:cNvSpPr>
          <p:nvPr/>
        </p:nvSpPr>
        <p:spPr>
          <a:xfrm rot="5400000">
            <a:off x="9560560" y="2128520"/>
            <a:ext cx="2548255" cy="5880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en-US" altLang="zh-CN" sz="1600" dirty="0">
                <a:solidFill>
                  <a:srgbClr val="3B9C87"/>
                </a:solidFill>
                <a:latin typeface="+mn-lt"/>
                <a:ea typeface="+mn-ea"/>
                <a:cs typeface="+mn-ea"/>
                <a:sym typeface="+mn-lt"/>
              </a:rPr>
              <a:t>CONTENTS</a:t>
            </a:r>
            <a:endParaRPr lang="en-US" altLang="zh-CN" sz="1600" dirty="0">
              <a:solidFill>
                <a:srgbClr val="3B9C87"/>
              </a:solidFill>
              <a:latin typeface="+mn-lt"/>
              <a:ea typeface="+mn-ea"/>
              <a:cs typeface="+mn-ea"/>
              <a:sym typeface="+mn-lt"/>
            </a:endParaRPr>
          </a:p>
        </p:txBody>
      </p:sp>
      <p:sp>
        <p:nvSpPr>
          <p:cNvPr id="28" name="标题 27"/>
          <p:cNvSpPr>
            <a:spLocks noGrp="1"/>
          </p:cNvSpPr>
          <p:nvPr/>
        </p:nvSpPr>
        <p:spPr>
          <a:xfrm>
            <a:off x="5182266" y="2267497"/>
            <a:ext cx="3495198" cy="4546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lnSpc>
                <a:spcPts val="3600"/>
              </a:lnSpc>
            </a:pPr>
            <a:r>
              <a:rPr lang="en-US" sz="2800" dirty="0">
                <a:solidFill>
                  <a:schemeClr val="tx1">
                    <a:lumMod val="75000"/>
                    <a:lumOff val="25000"/>
                  </a:schemeClr>
                </a:solidFill>
                <a:latin typeface="+mn-lt"/>
                <a:ea typeface="+mn-ea"/>
                <a:cs typeface="+mn-ea"/>
                <a:sym typeface="+mn-lt"/>
              </a:rPr>
              <a:t>01.</a:t>
            </a:r>
            <a:r>
              <a:rPr lang="en-US" sz="2400" dirty="0">
                <a:solidFill>
                  <a:schemeClr val="tx1">
                    <a:lumMod val="75000"/>
                    <a:lumOff val="25000"/>
                  </a:schemeClr>
                </a:solidFill>
                <a:latin typeface="+mn-lt"/>
                <a:ea typeface="+mn-ea"/>
                <a:cs typeface="+mn-ea"/>
                <a:sym typeface="+mn-lt"/>
              </a:rPr>
              <a:t>出台背景</a:t>
            </a:r>
            <a:endParaRPr sz="2000" dirty="0">
              <a:solidFill>
                <a:schemeClr val="tx1">
                  <a:lumMod val="75000"/>
                  <a:lumOff val="2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8"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22" presetClass="entr" presetSubtype="2"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right)">
                                      <p:cBhvr>
                                        <p:cTn id="23" dur="500"/>
                                        <p:tgtEl>
                                          <p:spTgt spid="25"/>
                                        </p:tgtEl>
                                      </p:cBhvr>
                                    </p:animEffect>
                                  </p:childTnLst>
                                </p:cTn>
                              </p:par>
                              <p:par>
                                <p:cTn id="24" presetID="22" presetClass="entr" presetSubtype="4"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down)">
                                      <p:cBhvr>
                                        <p:cTn id="42" dur="500"/>
                                        <p:tgtEl>
                                          <p:spTgt spid="37"/>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13" grpId="0"/>
      <p:bldP spid="14" grpId="0"/>
      <p:bldP spid="15" grpId="0"/>
      <p:bldP spid="3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970" y="0"/>
            <a:ext cx="12185015" cy="6858000"/>
            <a:chOff x="13970" y="0"/>
            <a:chExt cx="12185015" cy="6858000"/>
          </a:xfrm>
        </p:grpSpPr>
        <p:pic>
          <p:nvPicPr>
            <p:cNvPr id="4" name="图片 3" descr="5c91ad0d2792c"/>
            <p:cNvPicPr>
              <a:picLocks noChangeAspect="1"/>
            </p:cNvPicPr>
            <p:nvPr/>
          </p:nvPicPr>
          <p:blipFill>
            <a:blip r:embed="rId1"/>
            <a:stretch>
              <a:fillRect/>
            </a:stretch>
          </p:blipFill>
          <p:spPr>
            <a:xfrm>
              <a:off x="13970" y="0"/>
              <a:ext cx="12164060" cy="6858000"/>
            </a:xfrm>
            <a:prstGeom prst="rect">
              <a:avLst/>
            </a:prstGeom>
          </p:spPr>
        </p:pic>
        <p:pic>
          <p:nvPicPr>
            <p:cNvPr id="10" name="图片 9" descr="61551225af51a"/>
            <p:cNvPicPr>
              <a:picLocks noChangeAspect="1"/>
            </p:cNvPicPr>
            <p:nvPr/>
          </p:nvPicPr>
          <p:blipFill>
            <a:blip r:embed="rId2"/>
            <a:stretch>
              <a:fillRect/>
            </a:stretch>
          </p:blipFill>
          <p:spPr>
            <a:xfrm>
              <a:off x="20320" y="0"/>
              <a:ext cx="12178665" cy="6858000"/>
            </a:xfrm>
            <a:prstGeom prst="rect">
              <a:avLst/>
            </a:prstGeom>
          </p:spPr>
        </p:pic>
      </p:grpSp>
      <p:sp>
        <p:nvSpPr>
          <p:cNvPr id="11" name="矩形 10"/>
          <p:cNvSpPr/>
          <p:nvPr/>
        </p:nvSpPr>
        <p:spPr>
          <a:xfrm>
            <a:off x="879475" y="852805"/>
            <a:ext cx="10390505" cy="5224145"/>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1105535" y="1273810"/>
            <a:ext cx="2369185" cy="76200"/>
            <a:chOff x="1881" y="1786"/>
            <a:chExt cx="5726" cy="100"/>
          </a:xfrm>
        </p:grpSpPr>
        <p:cxnSp>
          <p:nvCxnSpPr>
            <p:cNvPr id="16" name="直接连接符 15"/>
            <p:cNvCxnSpPr/>
            <p:nvPr/>
          </p:nvCxnSpPr>
          <p:spPr>
            <a:xfrm>
              <a:off x="1881" y="17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881" y="18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rot="5400000">
            <a:off x="-1139825" y="3506470"/>
            <a:ext cx="5066030" cy="76200"/>
            <a:chOff x="2081" y="3146"/>
            <a:chExt cx="5726" cy="100"/>
          </a:xfrm>
        </p:grpSpPr>
        <p:cxnSp>
          <p:nvCxnSpPr>
            <p:cNvPr id="18" name="直接连接符 17"/>
            <p:cNvCxnSpPr/>
            <p:nvPr/>
          </p:nvCxnSpPr>
          <p:spPr>
            <a:xfrm>
              <a:off x="2081" y="31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081" y="32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rot="16200000">
            <a:off x="9764395" y="4881880"/>
            <a:ext cx="2158365" cy="76200"/>
            <a:chOff x="1881" y="1786"/>
            <a:chExt cx="5726" cy="100"/>
          </a:xfrm>
        </p:grpSpPr>
        <p:cxnSp>
          <p:nvCxnSpPr>
            <p:cNvPr id="23" name="直接连接符 22"/>
            <p:cNvCxnSpPr/>
            <p:nvPr/>
          </p:nvCxnSpPr>
          <p:spPr>
            <a:xfrm>
              <a:off x="1881" y="17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881" y="18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9401810" y="5584190"/>
            <a:ext cx="1725930" cy="76200"/>
            <a:chOff x="2081" y="3146"/>
            <a:chExt cx="5726" cy="100"/>
          </a:xfrm>
        </p:grpSpPr>
        <p:cxnSp>
          <p:nvCxnSpPr>
            <p:cNvPr id="26" name="直接连接符 25"/>
            <p:cNvCxnSpPr/>
            <p:nvPr/>
          </p:nvCxnSpPr>
          <p:spPr>
            <a:xfrm>
              <a:off x="2081" y="31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081" y="32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sp>
        <p:nvSpPr>
          <p:cNvPr id="37" name="标题 8"/>
          <p:cNvSpPr>
            <a:spLocks noGrp="1"/>
          </p:cNvSpPr>
          <p:nvPr/>
        </p:nvSpPr>
        <p:spPr>
          <a:xfrm rot="5400000">
            <a:off x="9560560" y="2128520"/>
            <a:ext cx="2548255" cy="5880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en-US" altLang="zh-CN" sz="1600" dirty="0">
                <a:solidFill>
                  <a:srgbClr val="3B9C87"/>
                </a:solidFill>
                <a:latin typeface="+mn-lt"/>
                <a:ea typeface="+mn-ea"/>
                <a:cs typeface="+mn-ea"/>
                <a:sym typeface="+mn-lt"/>
              </a:rPr>
              <a:t>PART ONE</a:t>
            </a:r>
            <a:endParaRPr lang="en-US" altLang="zh-CN" sz="1600" dirty="0">
              <a:solidFill>
                <a:srgbClr val="3B9C87"/>
              </a:solidFill>
              <a:latin typeface="+mn-lt"/>
              <a:ea typeface="+mn-ea"/>
              <a:cs typeface="+mn-ea"/>
              <a:sym typeface="+mn-lt"/>
            </a:endParaRPr>
          </a:p>
        </p:txBody>
      </p:sp>
      <p:pic>
        <p:nvPicPr>
          <p:cNvPr id="3" name="图片 2" descr="未标题-2"/>
          <p:cNvPicPr>
            <a:picLocks noChangeAspect="1"/>
          </p:cNvPicPr>
          <p:nvPr/>
        </p:nvPicPr>
        <p:blipFill>
          <a:blip r:embed="rId3" cstate="screen"/>
          <a:stretch>
            <a:fillRect/>
          </a:stretch>
        </p:blipFill>
        <p:spPr>
          <a:xfrm>
            <a:off x="2969260" y="3825875"/>
            <a:ext cx="6210300" cy="3080385"/>
          </a:xfrm>
          <a:prstGeom prst="rect">
            <a:avLst/>
          </a:prstGeom>
        </p:spPr>
      </p:pic>
      <p:sp>
        <p:nvSpPr>
          <p:cNvPr id="5" name="标题 27"/>
          <p:cNvSpPr>
            <a:spLocks noGrp="1"/>
          </p:cNvSpPr>
          <p:nvPr/>
        </p:nvSpPr>
        <p:spPr>
          <a:xfrm>
            <a:off x="2539840" y="3209608"/>
            <a:ext cx="7139623" cy="4546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ts val="6000"/>
              </a:lnSpc>
            </a:pPr>
            <a:r>
              <a:rPr lang="en-US" sz="4800" dirty="0">
                <a:solidFill>
                  <a:srgbClr val="3B9C87"/>
                </a:solidFill>
                <a:latin typeface="+mn-lt"/>
                <a:ea typeface="+mn-ea"/>
                <a:cs typeface="+mn-ea"/>
                <a:sym typeface="+mn-lt"/>
              </a:rPr>
              <a:t>01.</a:t>
            </a:r>
            <a:endParaRPr lang="en-US" sz="4800" dirty="0">
              <a:solidFill>
                <a:srgbClr val="3B9C87"/>
              </a:solidFill>
              <a:latin typeface="+mn-lt"/>
              <a:ea typeface="+mn-ea"/>
              <a:cs typeface="+mn-ea"/>
              <a:sym typeface="+mn-lt"/>
            </a:endParaRPr>
          </a:p>
          <a:p>
            <a:pPr algn="ctr" fontAlgn="auto">
              <a:lnSpc>
                <a:spcPts val="6000"/>
              </a:lnSpc>
            </a:pPr>
            <a:r>
              <a:rPr lang="en-US" sz="2800" dirty="0">
                <a:solidFill>
                  <a:schemeClr val="tx1">
                    <a:lumMod val="75000"/>
                    <a:lumOff val="25000"/>
                  </a:schemeClr>
                </a:solidFill>
                <a:latin typeface="+mn-lt"/>
                <a:ea typeface="+mn-ea"/>
                <a:cs typeface="+mn-ea"/>
                <a:sym typeface="+mn-lt"/>
              </a:rPr>
              <a:t>出台背景</a:t>
            </a:r>
            <a:endParaRPr lang="en-US" sz="2800" dirty="0">
              <a:solidFill>
                <a:schemeClr val="tx1">
                  <a:lumMod val="75000"/>
                  <a:lumOff val="25000"/>
                </a:schemeClr>
              </a:solidFill>
              <a:latin typeface="+mn-lt"/>
              <a:ea typeface="+mn-ea"/>
              <a:cs typeface="+mn-ea"/>
              <a:sym typeface="+mn-lt"/>
            </a:endParaRPr>
          </a:p>
        </p:txBody>
      </p:sp>
      <p:pic>
        <p:nvPicPr>
          <p:cNvPr id="28" name="图片 27" descr="多少"/>
          <p:cNvPicPr>
            <a:picLocks noChangeAspect="1"/>
          </p:cNvPicPr>
          <p:nvPr/>
        </p:nvPicPr>
        <p:blipFill>
          <a:blip r:embed="rId4" cstate="screen"/>
          <a:stretch>
            <a:fillRect/>
          </a:stretch>
        </p:blipFill>
        <p:spPr>
          <a:xfrm>
            <a:off x="6731000" y="1148715"/>
            <a:ext cx="3619500" cy="12490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8"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2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par>
                                <p:cTn id="24" presetID="22" presetClass="entr" presetSubtype="2"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right)">
                                      <p:cBhvr>
                                        <p:cTn id="26" dur="500"/>
                                        <p:tgtEl>
                                          <p:spTgt spid="25"/>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par>
                          <p:cTn id="41" fill="hold">
                            <p:stCondLst>
                              <p:cond delay="3000"/>
                            </p:stCondLst>
                            <p:childTnLst>
                              <p:par>
                                <p:cTn id="42" presetID="2" presetClass="entr" presetSubtype="12"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0-#ppt_w/2"/>
                                          </p:val>
                                        </p:tav>
                                        <p:tav tm="100000">
                                          <p:val>
                                            <p:strVal val="#ppt_x"/>
                                          </p:val>
                                        </p:tav>
                                      </p:tavLst>
                                    </p:anim>
                                    <p:anim calcmode="lin" valueType="num">
                                      <p:cBhvr additive="base">
                                        <p:cTn id="4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7"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8985" cy="6858000"/>
            <a:chOff x="0" y="0"/>
            <a:chExt cx="12198985" cy="6858000"/>
          </a:xfrm>
        </p:grpSpPr>
        <p:pic>
          <p:nvPicPr>
            <p:cNvPr id="4" name="图片 3" descr="5c91ad0d2792c"/>
            <p:cNvPicPr>
              <a:picLocks noChangeAspect="1"/>
            </p:cNvPicPr>
            <p:nvPr/>
          </p:nvPicPr>
          <p:blipFill>
            <a:blip r:embed="rId1"/>
            <a:stretch>
              <a:fillRect/>
            </a:stretch>
          </p:blipFill>
          <p:spPr>
            <a:xfrm>
              <a:off x="13970" y="0"/>
              <a:ext cx="12164060" cy="6858000"/>
            </a:xfrm>
            <a:prstGeom prst="rect">
              <a:avLst/>
            </a:prstGeom>
          </p:spPr>
        </p:pic>
        <p:pic>
          <p:nvPicPr>
            <p:cNvPr id="10" name="图片 9" descr="61551225af51a"/>
            <p:cNvPicPr>
              <a:picLocks noChangeAspect="1"/>
            </p:cNvPicPr>
            <p:nvPr/>
          </p:nvPicPr>
          <p:blipFill>
            <a:blip r:embed="rId2"/>
            <a:stretch>
              <a:fillRect/>
            </a:stretch>
          </p:blipFill>
          <p:spPr>
            <a:xfrm>
              <a:off x="0" y="0"/>
              <a:ext cx="12198985" cy="6858000"/>
            </a:xfrm>
            <a:prstGeom prst="rect">
              <a:avLst/>
            </a:prstGeom>
          </p:spPr>
        </p:pic>
      </p:grpSp>
      <p:sp>
        <p:nvSpPr>
          <p:cNvPr id="11" name="矩形 10"/>
          <p:cNvSpPr/>
          <p:nvPr/>
        </p:nvSpPr>
        <p:spPr>
          <a:xfrm>
            <a:off x="323215" y="353695"/>
            <a:ext cx="11544935" cy="6150610"/>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标题 27"/>
          <p:cNvSpPr>
            <a:spLocks noGrp="1"/>
          </p:cNvSpPr>
          <p:nvPr/>
        </p:nvSpPr>
        <p:spPr>
          <a:xfrm>
            <a:off x="1108075" y="603250"/>
            <a:ext cx="5095240" cy="4546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3600"/>
              </a:lnSpc>
            </a:pPr>
            <a:r>
              <a:rPr lang="en-US" sz="2000" dirty="0">
                <a:solidFill>
                  <a:schemeClr val="tx1">
                    <a:lumMod val="75000"/>
                    <a:lumOff val="25000"/>
                  </a:schemeClr>
                </a:solidFill>
                <a:latin typeface="+mn-lt"/>
                <a:ea typeface="+mn-ea"/>
                <a:cs typeface="+mn-ea"/>
                <a:sym typeface="+mn-lt"/>
              </a:rPr>
              <a:t>出台背景</a:t>
            </a:r>
            <a:endParaRPr lang="en-US" altLang="zh-CN" sz="2000" dirty="0">
              <a:solidFill>
                <a:schemeClr val="tx1">
                  <a:lumMod val="75000"/>
                  <a:lumOff val="25000"/>
                </a:schemeClr>
              </a:solidFill>
              <a:latin typeface="+mn-lt"/>
              <a:ea typeface="+mn-ea"/>
              <a:cs typeface="+mn-ea"/>
              <a:sym typeface="+mn-lt"/>
            </a:endParaRPr>
          </a:p>
        </p:txBody>
      </p:sp>
      <p:pic>
        <p:nvPicPr>
          <p:cNvPr id="6" name="图片 5" descr="dassd (2)"/>
          <p:cNvPicPr>
            <a:picLocks noChangeAspect="1"/>
          </p:cNvPicPr>
          <p:nvPr/>
        </p:nvPicPr>
        <p:blipFill>
          <a:blip r:embed="rId3" cstate="screen"/>
          <a:stretch>
            <a:fillRect/>
          </a:stretch>
        </p:blipFill>
        <p:spPr>
          <a:xfrm>
            <a:off x="448310" y="463550"/>
            <a:ext cx="629285" cy="594360"/>
          </a:xfrm>
          <a:prstGeom prst="rect">
            <a:avLst/>
          </a:prstGeom>
        </p:spPr>
      </p:pic>
      <p:sp>
        <p:nvSpPr>
          <p:cNvPr id="19" name="文本框 18"/>
          <p:cNvSpPr txBox="1"/>
          <p:nvPr/>
        </p:nvSpPr>
        <p:spPr>
          <a:xfrm>
            <a:off x="1742667" y="1776820"/>
            <a:ext cx="5778872" cy="3553460"/>
          </a:xfrm>
          <a:prstGeom prst="rect">
            <a:avLst/>
          </a:prstGeom>
          <a:noFill/>
        </p:spPr>
        <p:txBody>
          <a:bodyPr wrap="square">
            <a:spAutoFit/>
          </a:bodyPr>
          <a:lstStyle/>
          <a:p>
            <a:pPr algn="just">
              <a:lnSpc>
                <a:spcPts val="3000"/>
              </a:lnSpc>
            </a:pPr>
            <a:r>
              <a:rPr lang="zh-CN" altLang="en-US" sz="1400" b="0" i="0" spc="300" dirty="0">
                <a:solidFill>
                  <a:schemeClr val="tx1">
                    <a:lumMod val="75000"/>
                    <a:lumOff val="25000"/>
                  </a:schemeClr>
                </a:solidFill>
                <a:cs typeface="+mn-ea"/>
                <a:sym typeface="+mn-lt"/>
              </a:rPr>
              <a:t>2020年7月28日，省政府办印发了《广东省人民政府办公厅关于印发广东省进一步加强精神卫生服务体系建设实施方案的通知》（粤府办〔2020〕20号），要求到2022年，精神卫生综合管理协调机制基本完善，省、市、县、镇四级精神卫生服务体系加快健全，精神卫生资源均衡配置，服务网络有效融合，部门、社会、家庭、个人协同到位，实现精神疾病防治能力、精神卫生综合管理能力、居民心理健康素养明显提升，严重精神障碍患者肇事肇祸案事件最大限度减少。</a:t>
            </a:r>
            <a:endParaRPr lang="zh-CN" altLang="en-US" sz="1400" b="0" i="0" spc="300" dirty="0">
              <a:solidFill>
                <a:schemeClr val="tx1">
                  <a:lumMod val="75000"/>
                  <a:lumOff val="25000"/>
                </a:schemeClr>
              </a:solidFill>
              <a:cs typeface="+mn-ea"/>
              <a:sym typeface="+mn-lt"/>
            </a:endParaRPr>
          </a:p>
        </p:txBody>
      </p:sp>
      <p:pic>
        <p:nvPicPr>
          <p:cNvPr id="21" name="图片 20"/>
          <p:cNvPicPr>
            <a:picLocks noChangeAspect="1"/>
          </p:cNvPicPr>
          <p:nvPr/>
        </p:nvPicPr>
        <p:blipFill>
          <a:blip r:embed="rId4" cstate="screen"/>
          <a:stretch>
            <a:fillRect/>
          </a:stretch>
        </p:blipFill>
        <p:spPr>
          <a:xfrm>
            <a:off x="7274936" y="1776820"/>
            <a:ext cx="4742893" cy="47428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970" y="0"/>
            <a:ext cx="12185015" cy="6858000"/>
            <a:chOff x="13970" y="0"/>
            <a:chExt cx="12185015" cy="6858000"/>
          </a:xfrm>
        </p:grpSpPr>
        <p:pic>
          <p:nvPicPr>
            <p:cNvPr id="4" name="图片 3" descr="5c91ad0d2792c"/>
            <p:cNvPicPr>
              <a:picLocks noChangeAspect="1"/>
            </p:cNvPicPr>
            <p:nvPr/>
          </p:nvPicPr>
          <p:blipFill>
            <a:blip r:embed="rId1"/>
            <a:stretch>
              <a:fillRect/>
            </a:stretch>
          </p:blipFill>
          <p:spPr>
            <a:xfrm>
              <a:off x="13970" y="0"/>
              <a:ext cx="12164060" cy="6858000"/>
            </a:xfrm>
            <a:prstGeom prst="rect">
              <a:avLst/>
            </a:prstGeom>
          </p:spPr>
        </p:pic>
        <p:pic>
          <p:nvPicPr>
            <p:cNvPr id="10" name="图片 9" descr="61551225af51a"/>
            <p:cNvPicPr>
              <a:picLocks noChangeAspect="1"/>
            </p:cNvPicPr>
            <p:nvPr/>
          </p:nvPicPr>
          <p:blipFill>
            <a:blip r:embed="rId2"/>
            <a:stretch>
              <a:fillRect/>
            </a:stretch>
          </p:blipFill>
          <p:spPr>
            <a:xfrm>
              <a:off x="20320" y="0"/>
              <a:ext cx="12178665" cy="6858000"/>
            </a:xfrm>
            <a:prstGeom prst="rect">
              <a:avLst/>
            </a:prstGeom>
          </p:spPr>
        </p:pic>
      </p:grpSp>
      <p:sp>
        <p:nvSpPr>
          <p:cNvPr id="11" name="矩形 10"/>
          <p:cNvSpPr/>
          <p:nvPr/>
        </p:nvSpPr>
        <p:spPr>
          <a:xfrm>
            <a:off x="879475" y="852805"/>
            <a:ext cx="10390505" cy="5224145"/>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1105535" y="1273810"/>
            <a:ext cx="2369185" cy="76200"/>
            <a:chOff x="1881" y="1786"/>
            <a:chExt cx="5726" cy="100"/>
          </a:xfrm>
        </p:grpSpPr>
        <p:cxnSp>
          <p:nvCxnSpPr>
            <p:cNvPr id="16" name="直接连接符 15"/>
            <p:cNvCxnSpPr/>
            <p:nvPr/>
          </p:nvCxnSpPr>
          <p:spPr>
            <a:xfrm>
              <a:off x="1881" y="17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881" y="18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rot="5400000">
            <a:off x="-1139825" y="3506470"/>
            <a:ext cx="5066030" cy="76200"/>
            <a:chOff x="2081" y="3146"/>
            <a:chExt cx="5726" cy="100"/>
          </a:xfrm>
        </p:grpSpPr>
        <p:cxnSp>
          <p:nvCxnSpPr>
            <p:cNvPr id="18" name="直接连接符 17"/>
            <p:cNvCxnSpPr/>
            <p:nvPr/>
          </p:nvCxnSpPr>
          <p:spPr>
            <a:xfrm>
              <a:off x="2081" y="31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081" y="32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rot="16200000">
            <a:off x="9764395" y="4881880"/>
            <a:ext cx="2158365" cy="76200"/>
            <a:chOff x="1881" y="1786"/>
            <a:chExt cx="5726" cy="100"/>
          </a:xfrm>
        </p:grpSpPr>
        <p:cxnSp>
          <p:nvCxnSpPr>
            <p:cNvPr id="23" name="直接连接符 22"/>
            <p:cNvCxnSpPr/>
            <p:nvPr/>
          </p:nvCxnSpPr>
          <p:spPr>
            <a:xfrm>
              <a:off x="1881" y="17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881" y="18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9401810" y="5584190"/>
            <a:ext cx="1725930" cy="76200"/>
            <a:chOff x="2081" y="3146"/>
            <a:chExt cx="5726" cy="100"/>
          </a:xfrm>
        </p:grpSpPr>
        <p:cxnSp>
          <p:nvCxnSpPr>
            <p:cNvPr id="26" name="直接连接符 25"/>
            <p:cNvCxnSpPr/>
            <p:nvPr/>
          </p:nvCxnSpPr>
          <p:spPr>
            <a:xfrm>
              <a:off x="2081" y="31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081" y="32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sp>
        <p:nvSpPr>
          <p:cNvPr id="37" name="标题 8"/>
          <p:cNvSpPr>
            <a:spLocks noGrp="1"/>
          </p:cNvSpPr>
          <p:nvPr/>
        </p:nvSpPr>
        <p:spPr>
          <a:xfrm rot="5400000">
            <a:off x="9560560" y="2128520"/>
            <a:ext cx="2548255" cy="5880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en-US" altLang="zh-CN" sz="1600" dirty="0">
                <a:solidFill>
                  <a:srgbClr val="3B9C87"/>
                </a:solidFill>
                <a:latin typeface="+mn-lt"/>
                <a:ea typeface="+mn-ea"/>
                <a:cs typeface="+mn-ea"/>
                <a:sym typeface="+mn-lt"/>
              </a:rPr>
              <a:t>PART TWO</a:t>
            </a:r>
            <a:endParaRPr lang="en-US" altLang="zh-CN" sz="1600" dirty="0">
              <a:solidFill>
                <a:srgbClr val="3B9C87"/>
              </a:solidFill>
              <a:latin typeface="+mn-lt"/>
              <a:ea typeface="+mn-ea"/>
              <a:cs typeface="+mn-ea"/>
              <a:sym typeface="+mn-lt"/>
            </a:endParaRPr>
          </a:p>
        </p:txBody>
      </p:sp>
      <p:pic>
        <p:nvPicPr>
          <p:cNvPr id="3" name="图片 2" descr="未标题-2"/>
          <p:cNvPicPr>
            <a:picLocks noChangeAspect="1"/>
          </p:cNvPicPr>
          <p:nvPr/>
        </p:nvPicPr>
        <p:blipFill>
          <a:blip r:embed="rId3" cstate="screen"/>
          <a:stretch>
            <a:fillRect/>
          </a:stretch>
        </p:blipFill>
        <p:spPr>
          <a:xfrm>
            <a:off x="2969260" y="3825875"/>
            <a:ext cx="6210300" cy="3080385"/>
          </a:xfrm>
          <a:prstGeom prst="rect">
            <a:avLst/>
          </a:prstGeom>
        </p:spPr>
      </p:pic>
      <p:sp>
        <p:nvSpPr>
          <p:cNvPr id="5" name="标题 27"/>
          <p:cNvSpPr>
            <a:spLocks noGrp="1"/>
          </p:cNvSpPr>
          <p:nvPr/>
        </p:nvSpPr>
        <p:spPr>
          <a:xfrm>
            <a:off x="2539840" y="3209608"/>
            <a:ext cx="7139623" cy="4546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fontAlgn="auto">
              <a:lnSpc>
                <a:spcPts val="6000"/>
              </a:lnSpc>
            </a:pPr>
            <a:r>
              <a:rPr lang="en-US" sz="4800" dirty="0">
                <a:solidFill>
                  <a:srgbClr val="3B9C87"/>
                </a:solidFill>
                <a:latin typeface="+mn-lt"/>
                <a:ea typeface="+mn-ea"/>
                <a:cs typeface="+mn-ea"/>
                <a:sym typeface="+mn-lt"/>
              </a:rPr>
              <a:t>02.</a:t>
            </a:r>
            <a:endParaRPr lang="en-US" sz="4800" dirty="0">
              <a:solidFill>
                <a:srgbClr val="3B9C87"/>
              </a:solidFill>
              <a:latin typeface="+mn-lt"/>
              <a:ea typeface="+mn-ea"/>
              <a:cs typeface="+mn-ea"/>
              <a:sym typeface="+mn-lt"/>
            </a:endParaRPr>
          </a:p>
          <a:p>
            <a:pPr algn="ctr" fontAlgn="auto">
              <a:lnSpc>
                <a:spcPts val="6000"/>
              </a:lnSpc>
            </a:pPr>
            <a:r>
              <a:rPr lang="en-US" sz="2800" dirty="0" err="1">
                <a:solidFill>
                  <a:schemeClr val="tx1">
                    <a:lumMod val="75000"/>
                    <a:lumOff val="25000"/>
                  </a:schemeClr>
                </a:solidFill>
                <a:latin typeface="+mn-lt"/>
                <a:ea typeface="+mn-ea"/>
                <a:cs typeface="+mn-ea"/>
                <a:sym typeface="+mn-lt"/>
              </a:rPr>
              <a:t>政策依据</a:t>
            </a:r>
            <a:endParaRPr lang="en-US" sz="2800" dirty="0" err="1">
              <a:solidFill>
                <a:schemeClr val="tx1">
                  <a:lumMod val="75000"/>
                  <a:lumOff val="25000"/>
                </a:schemeClr>
              </a:solidFill>
              <a:latin typeface="+mn-lt"/>
              <a:ea typeface="+mn-ea"/>
              <a:cs typeface="+mn-ea"/>
              <a:sym typeface="+mn-lt"/>
            </a:endParaRPr>
          </a:p>
        </p:txBody>
      </p:sp>
      <p:pic>
        <p:nvPicPr>
          <p:cNvPr id="28" name="图片 27" descr="多少"/>
          <p:cNvPicPr>
            <a:picLocks noChangeAspect="1"/>
          </p:cNvPicPr>
          <p:nvPr/>
        </p:nvPicPr>
        <p:blipFill>
          <a:blip r:embed="rId4" cstate="screen"/>
          <a:stretch>
            <a:fillRect/>
          </a:stretch>
        </p:blipFill>
        <p:spPr>
          <a:xfrm>
            <a:off x="6731000" y="1148715"/>
            <a:ext cx="3619500" cy="12490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8"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2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par>
                                <p:cTn id="24" presetID="22" presetClass="entr" presetSubtype="2"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right)">
                                      <p:cBhvr>
                                        <p:cTn id="26" dur="500"/>
                                        <p:tgtEl>
                                          <p:spTgt spid="25"/>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par>
                          <p:cTn id="41" fill="hold">
                            <p:stCondLst>
                              <p:cond delay="3000"/>
                            </p:stCondLst>
                            <p:childTnLst>
                              <p:par>
                                <p:cTn id="42" presetID="2" presetClass="entr" presetSubtype="12"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0-#ppt_w/2"/>
                                          </p:val>
                                        </p:tav>
                                        <p:tav tm="100000">
                                          <p:val>
                                            <p:strVal val="#ppt_x"/>
                                          </p:val>
                                        </p:tav>
                                      </p:tavLst>
                                    </p:anim>
                                    <p:anim calcmode="lin" valueType="num">
                                      <p:cBhvr additive="base">
                                        <p:cTn id="4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7"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8985" cy="6858000"/>
            <a:chOff x="0" y="0"/>
            <a:chExt cx="12198985" cy="6858000"/>
          </a:xfrm>
        </p:grpSpPr>
        <p:pic>
          <p:nvPicPr>
            <p:cNvPr id="4" name="图片 3" descr="5c91ad0d2792c"/>
            <p:cNvPicPr>
              <a:picLocks noChangeAspect="1"/>
            </p:cNvPicPr>
            <p:nvPr/>
          </p:nvPicPr>
          <p:blipFill>
            <a:blip r:embed="rId1"/>
            <a:stretch>
              <a:fillRect/>
            </a:stretch>
          </p:blipFill>
          <p:spPr>
            <a:xfrm>
              <a:off x="13970" y="0"/>
              <a:ext cx="12164060" cy="6858000"/>
            </a:xfrm>
            <a:prstGeom prst="rect">
              <a:avLst/>
            </a:prstGeom>
          </p:spPr>
        </p:pic>
        <p:pic>
          <p:nvPicPr>
            <p:cNvPr id="10" name="图片 9" descr="61551225af51a"/>
            <p:cNvPicPr>
              <a:picLocks noChangeAspect="1"/>
            </p:cNvPicPr>
            <p:nvPr/>
          </p:nvPicPr>
          <p:blipFill>
            <a:blip r:embed="rId2"/>
            <a:stretch>
              <a:fillRect/>
            </a:stretch>
          </p:blipFill>
          <p:spPr>
            <a:xfrm>
              <a:off x="0" y="0"/>
              <a:ext cx="12198985" cy="6858000"/>
            </a:xfrm>
            <a:prstGeom prst="rect">
              <a:avLst/>
            </a:prstGeom>
          </p:spPr>
        </p:pic>
      </p:grpSp>
      <p:sp>
        <p:nvSpPr>
          <p:cNvPr id="11" name="矩形 10"/>
          <p:cNvSpPr/>
          <p:nvPr/>
        </p:nvSpPr>
        <p:spPr>
          <a:xfrm>
            <a:off x="115570" y="353695"/>
            <a:ext cx="11544935" cy="6150610"/>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标题 27"/>
          <p:cNvSpPr>
            <a:spLocks noGrp="1"/>
          </p:cNvSpPr>
          <p:nvPr/>
        </p:nvSpPr>
        <p:spPr>
          <a:xfrm>
            <a:off x="1108075" y="603250"/>
            <a:ext cx="5095240" cy="4546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lnSpc>
                <a:spcPts val="3600"/>
              </a:lnSpc>
            </a:pPr>
            <a:r>
              <a:rPr lang="en-US" sz="2800" dirty="0">
                <a:solidFill>
                  <a:schemeClr val="tx1">
                    <a:lumMod val="75000"/>
                    <a:lumOff val="25000"/>
                  </a:schemeClr>
                </a:solidFill>
                <a:latin typeface="+mn-lt"/>
                <a:ea typeface="+mn-ea"/>
                <a:cs typeface="+mn-ea"/>
                <a:sym typeface="+mn-lt"/>
              </a:rPr>
              <a:t>02.政策依据</a:t>
            </a:r>
            <a:endParaRPr lang="en-US" sz="2800" dirty="0">
              <a:solidFill>
                <a:schemeClr val="tx1">
                  <a:lumMod val="75000"/>
                  <a:lumOff val="25000"/>
                </a:schemeClr>
              </a:solidFill>
              <a:latin typeface="+mn-lt"/>
              <a:ea typeface="+mn-ea"/>
              <a:cs typeface="+mn-ea"/>
              <a:sym typeface="+mn-lt"/>
            </a:endParaRPr>
          </a:p>
        </p:txBody>
      </p:sp>
      <p:pic>
        <p:nvPicPr>
          <p:cNvPr id="6" name="图片 5" descr="dassd (2)"/>
          <p:cNvPicPr>
            <a:picLocks noChangeAspect="1"/>
          </p:cNvPicPr>
          <p:nvPr/>
        </p:nvPicPr>
        <p:blipFill>
          <a:blip r:embed="rId3" cstate="screen"/>
          <a:stretch>
            <a:fillRect/>
          </a:stretch>
        </p:blipFill>
        <p:spPr>
          <a:xfrm>
            <a:off x="448310" y="463550"/>
            <a:ext cx="629285" cy="594360"/>
          </a:xfrm>
          <a:prstGeom prst="rect">
            <a:avLst/>
          </a:prstGeom>
        </p:spPr>
      </p:pic>
      <p:pic>
        <p:nvPicPr>
          <p:cNvPr id="24" name="图片 23"/>
          <p:cNvPicPr>
            <a:picLocks noChangeAspect="1"/>
          </p:cNvPicPr>
          <p:nvPr/>
        </p:nvPicPr>
        <p:blipFill>
          <a:blip r:embed="rId4" cstate="screen"/>
          <a:stretch>
            <a:fillRect/>
          </a:stretch>
        </p:blipFill>
        <p:spPr>
          <a:xfrm>
            <a:off x="115759" y="1509440"/>
            <a:ext cx="1781939" cy="1593334"/>
          </a:xfrm>
          <a:prstGeom prst="rect">
            <a:avLst/>
          </a:prstGeom>
        </p:spPr>
      </p:pic>
      <p:grpSp>
        <p:nvGrpSpPr>
          <p:cNvPr id="34" name="组合 33"/>
          <p:cNvGrpSpPr/>
          <p:nvPr/>
        </p:nvGrpSpPr>
        <p:grpSpPr>
          <a:xfrm>
            <a:off x="1313180" y="1149350"/>
            <a:ext cx="5193665" cy="4881245"/>
            <a:chOff x="1993583" y="1656903"/>
            <a:chExt cx="4268470" cy="4333240"/>
          </a:xfrm>
        </p:grpSpPr>
        <p:pic>
          <p:nvPicPr>
            <p:cNvPr id="22" name="图片 21"/>
            <p:cNvPicPr>
              <a:picLocks noChangeAspect="1"/>
            </p:cNvPicPr>
            <p:nvPr/>
          </p:nvPicPr>
          <p:blipFill>
            <a:blip r:embed="rId5" cstate="screen"/>
            <a:stretch>
              <a:fillRect/>
            </a:stretch>
          </p:blipFill>
          <p:spPr>
            <a:xfrm>
              <a:off x="1993583" y="1656903"/>
              <a:ext cx="4268470" cy="4333240"/>
            </a:xfrm>
            <a:prstGeom prst="rect">
              <a:avLst/>
            </a:prstGeom>
          </p:spPr>
        </p:pic>
        <p:sp>
          <p:nvSpPr>
            <p:cNvPr id="15" name="文本框 14"/>
            <p:cNvSpPr txBox="1"/>
            <p:nvPr/>
          </p:nvSpPr>
          <p:spPr>
            <a:xfrm>
              <a:off x="2277856" y="2055552"/>
              <a:ext cx="3708124" cy="818507"/>
            </a:xfrm>
            <a:prstGeom prst="rect">
              <a:avLst/>
            </a:prstGeom>
            <a:noFill/>
          </p:spPr>
          <p:txBody>
            <a:bodyPr wrap="square">
              <a:spAutoFit/>
            </a:bodyPr>
            <a:lstStyle/>
            <a:p>
              <a:r>
                <a:rPr lang="zh-CN" altLang="en-US" dirty="0">
                  <a:solidFill>
                    <a:schemeClr val="tx1">
                      <a:lumMod val="75000"/>
                      <a:lumOff val="25000"/>
                    </a:schemeClr>
                  </a:solidFill>
                  <a:cs typeface="+mn-ea"/>
                  <a:sym typeface="+mn-lt"/>
                </a:rPr>
                <a:t>《广东省人民政府办公厅关于印发广东省进一步加强精神卫生服务体系建设实施方案的通知》</a:t>
              </a:r>
              <a:endParaRPr lang="zh-CN" altLang="en-US" dirty="0">
                <a:solidFill>
                  <a:schemeClr val="tx1">
                    <a:lumMod val="75000"/>
                    <a:lumOff val="25000"/>
                  </a:schemeClr>
                </a:solidFill>
                <a:cs typeface="+mn-ea"/>
                <a:sym typeface="+mn-lt"/>
              </a:endParaRPr>
            </a:p>
          </p:txBody>
        </p:sp>
        <p:sp>
          <p:nvSpPr>
            <p:cNvPr id="16" name="文本框 15"/>
            <p:cNvSpPr txBox="1"/>
            <p:nvPr/>
          </p:nvSpPr>
          <p:spPr>
            <a:xfrm>
              <a:off x="2215752" y="3532077"/>
              <a:ext cx="3933356" cy="818507"/>
            </a:xfrm>
            <a:prstGeom prst="rect">
              <a:avLst/>
            </a:prstGeom>
            <a:noFill/>
          </p:spPr>
          <p:txBody>
            <a:bodyPr wrap="square">
              <a:spAutoFit/>
            </a:bodyPr>
            <a:lstStyle/>
            <a:p>
              <a:pPr algn="dist"/>
              <a:r>
                <a:rPr lang="zh-CN" altLang="en-US" dirty="0">
                  <a:solidFill>
                    <a:schemeClr val="tx1">
                      <a:lumMod val="75000"/>
                      <a:lumOff val="25000"/>
                    </a:schemeClr>
                  </a:solidFill>
                  <a:cs typeface="+mn-ea"/>
                  <a:sym typeface="+mn-lt"/>
                </a:rPr>
                <a:t>《广东省公共卫生和重大疾病防治工作领导小组精神卫生防治专项小组关于进一步加强严重精神障碍患者规范管理工作的通知》</a:t>
              </a:r>
              <a:endParaRPr lang="zh-CN" altLang="en-US" dirty="0">
                <a:solidFill>
                  <a:schemeClr val="tx1">
                    <a:lumMod val="75000"/>
                    <a:lumOff val="25000"/>
                  </a:schemeClr>
                </a:solidFill>
                <a:cs typeface="+mn-ea"/>
                <a:sym typeface="+mn-lt"/>
              </a:endParaRPr>
            </a:p>
          </p:txBody>
        </p:sp>
        <p:sp>
          <p:nvSpPr>
            <p:cNvPr id="17" name="文本框 16"/>
            <p:cNvSpPr txBox="1"/>
            <p:nvPr/>
          </p:nvSpPr>
          <p:spPr>
            <a:xfrm>
              <a:off x="2236258" y="5184037"/>
              <a:ext cx="3783120" cy="572730"/>
            </a:xfrm>
            <a:prstGeom prst="rect">
              <a:avLst/>
            </a:prstGeom>
            <a:noFill/>
          </p:spPr>
          <p:txBody>
            <a:bodyPr wrap="square">
              <a:spAutoFit/>
            </a:bodyPr>
            <a:lstStyle/>
            <a:p>
              <a:pPr algn="dist"/>
              <a:r>
                <a:rPr lang="zh-CN" altLang="en-US" dirty="0">
                  <a:solidFill>
                    <a:schemeClr val="tx1">
                      <a:lumMod val="75000"/>
                      <a:lumOff val="25000"/>
                    </a:schemeClr>
                  </a:solidFill>
                  <a:cs typeface="+mn-ea"/>
                  <a:sym typeface="+mn-lt"/>
                </a:rPr>
                <a:t>《广东省卫生健康委关于进一步加强严重精神障碍患者规范管理与治疗工作的通知》</a:t>
              </a:r>
              <a:endParaRPr lang="zh-CN" altLang="en-US" dirty="0">
                <a:solidFill>
                  <a:schemeClr val="tx1">
                    <a:lumMod val="75000"/>
                    <a:lumOff val="25000"/>
                  </a:schemeClr>
                </a:solidFill>
                <a:cs typeface="+mn-ea"/>
                <a:sym typeface="+mn-lt"/>
              </a:endParaRPr>
            </a:p>
          </p:txBody>
        </p:sp>
      </p:grpSp>
      <p:grpSp>
        <p:nvGrpSpPr>
          <p:cNvPr id="35" name="组合 34"/>
          <p:cNvGrpSpPr/>
          <p:nvPr/>
        </p:nvGrpSpPr>
        <p:grpSpPr>
          <a:xfrm>
            <a:off x="6711315" y="1275079"/>
            <a:ext cx="4494143" cy="4630420"/>
            <a:chOff x="6730314" y="2518510"/>
            <a:chExt cx="3314282" cy="3364121"/>
          </a:xfrm>
        </p:grpSpPr>
        <p:pic>
          <p:nvPicPr>
            <p:cNvPr id="25" name="图片 24"/>
            <p:cNvPicPr>
              <a:picLocks noChangeAspect="1"/>
            </p:cNvPicPr>
            <p:nvPr/>
          </p:nvPicPr>
          <p:blipFill>
            <a:blip r:embed="rId5" cstate="screen"/>
            <a:stretch>
              <a:fillRect/>
            </a:stretch>
          </p:blipFill>
          <p:spPr>
            <a:xfrm>
              <a:off x="6730314" y="2518510"/>
              <a:ext cx="3314282" cy="3364121"/>
            </a:xfrm>
            <a:prstGeom prst="rect">
              <a:avLst/>
            </a:prstGeom>
          </p:spPr>
        </p:pic>
        <p:sp>
          <p:nvSpPr>
            <p:cNvPr id="18" name="文本框 17"/>
            <p:cNvSpPr txBox="1"/>
            <p:nvPr/>
          </p:nvSpPr>
          <p:spPr>
            <a:xfrm>
              <a:off x="6783231" y="3992043"/>
              <a:ext cx="3219504" cy="625121"/>
            </a:xfrm>
            <a:prstGeom prst="rect">
              <a:avLst/>
            </a:prstGeom>
            <a:noFill/>
          </p:spPr>
          <p:txBody>
            <a:bodyPr wrap="square">
              <a:spAutoFit/>
            </a:bodyPr>
            <a:lstStyle/>
            <a:p>
              <a:pPr algn="dist"/>
              <a:r>
                <a:rPr lang="zh-CN" altLang="en-US" sz="1600" dirty="0">
                  <a:solidFill>
                    <a:schemeClr val="tx1">
                      <a:lumMod val="75000"/>
                      <a:lumOff val="25000"/>
                    </a:schemeClr>
                  </a:solidFill>
                  <a:cs typeface="+mn-ea"/>
                  <a:sym typeface="+mn-lt"/>
                </a:rPr>
                <a:t>《民政部财政部人力资源和社会保障部国家卫生健康委中国残联关于积极推行政府购买精神障碍社区康复服务工作的指导意见</a:t>
              </a:r>
              <a:r>
                <a:rPr lang="zh-CN" altLang="en-US" dirty="0">
                  <a:solidFill>
                    <a:schemeClr val="tx1">
                      <a:lumMod val="75000"/>
                      <a:lumOff val="25000"/>
                    </a:schemeClr>
                  </a:solidFill>
                  <a:cs typeface="+mn-ea"/>
                  <a:sym typeface="+mn-lt"/>
                </a:rPr>
                <a:t>》</a:t>
              </a:r>
              <a:endParaRPr lang="zh-CN" altLang="en-US" dirty="0">
                <a:solidFill>
                  <a:schemeClr val="tx1">
                    <a:lumMod val="75000"/>
                    <a:lumOff val="25000"/>
                  </a:schemeClr>
                </a:solidFill>
                <a:cs typeface="+mn-ea"/>
                <a:sym typeface="+mn-lt"/>
              </a:endParaRPr>
            </a:p>
          </p:txBody>
        </p:sp>
        <p:sp>
          <p:nvSpPr>
            <p:cNvPr id="20" name="文本框 19"/>
            <p:cNvSpPr txBox="1"/>
            <p:nvPr/>
          </p:nvSpPr>
          <p:spPr>
            <a:xfrm>
              <a:off x="6983660" y="5247822"/>
              <a:ext cx="2737164" cy="267580"/>
            </a:xfrm>
            <a:prstGeom prst="rect">
              <a:avLst/>
            </a:prstGeom>
            <a:noFill/>
          </p:spPr>
          <p:txBody>
            <a:bodyPr wrap="square">
              <a:spAutoFit/>
            </a:bodyPr>
            <a:lstStyle/>
            <a:p>
              <a:pPr algn="dist"/>
              <a:endParaRPr lang="zh-CN" altLang="en-US" dirty="0">
                <a:solidFill>
                  <a:schemeClr val="tx1">
                    <a:lumMod val="75000"/>
                    <a:lumOff val="25000"/>
                  </a:schemeClr>
                </a:solidFill>
                <a:cs typeface="+mn-ea"/>
                <a:sym typeface="+mn-lt"/>
              </a:endParaRPr>
            </a:p>
          </p:txBody>
        </p:sp>
        <p:sp>
          <p:nvSpPr>
            <p:cNvPr id="27" name="文本框 26"/>
            <p:cNvSpPr txBox="1"/>
            <p:nvPr/>
          </p:nvSpPr>
          <p:spPr>
            <a:xfrm>
              <a:off x="6783782" y="2839500"/>
              <a:ext cx="3260631" cy="468726"/>
            </a:xfrm>
            <a:prstGeom prst="rect">
              <a:avLst/>
            </a:prstGeom>
            <a:noFill/>
          </p:spPr>
          <p:txBody>
            <a:bodyPr wrap="square">
              <a:spAutoFit/>
            </a:bodyPr>
            <a:lstStyle/>
            <a:p>
              <a:pPr algn="dist"/>
              <a:r>
                <a:rPr lang="zh-CN" altLang="en-US" dirty="0">
                  <a:solidFill>
                    <a:schemeClr val="tx1">
                      <a:lumMod val="75000"/>
                      <a:lumOff val="25000"/>
                    </a:schemeClr>
                  </a:solidFill>
                  <a:cs typeface="+mn-ea"/>
                  <a:sym typeface="+mn-lt"/>
                </a:rPr>
                <a:t>《民政部国家卫生健康委中国残联关于印发精神障碍社区康复服务工作规范的通知》</a:t>
              </a:r>
              <a:endParaRPr lang="zh-CN" altLang="en-US" dirty="0">
                <a:solidFill>
                  <a:schemeClr val="tx1">
                    <a:lumMod val="75000"/>
                    <a:lumOff val="25000"/>
                  </a:schemeClr>
                </a:solidFill>
                <a:cs typeface="+mn-ea"/>
                <a:sym typeface="+mn-lt"/>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down)">
                                      <p:cBhvr>
                                        <p:cTn id="33" dur="500"/>
                                        <p:tgtEl>
                                          <p:spTgt spid="34"/>
                                        </p:tgtEl>
                                      </p:cBhvr>
                                    </p:animEffect>
                                  </p:childTnLst>
                                </p:cTn>
                              </p:par>
                              <p:par>
                                <p:cTn id="34" presetID="22" presetClass="entr" presetSubtype="1"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up)">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970" y="0"/>
            <a:ext cx="12185015" cy="6858000"/>
            <a:chOff x="13970" y="0"/>
            <a:chExt cx="12185015" cy="6858000"/>
          </a:xfrm>
        </p:grpSpPr>
        <p:pic>
          <p:nvPicPr>
            <p:cNvPr id="4" name="图片 3" descr="5c91ad0d2792c"/>
            <p:cNvPicPr>
              <a:picLocks noChangeAspect="1"/>
            </p:cNvPicPr>
            <p:nvPr/>
          </p:nvPicPr>
          <p:blipFill>
            <a:blip r:embed="rId1"/>
            <a:stretch>
              <a:fillRect/>
            </a:stretch>
          </p:blipFill>
          <p:spPr>
            <a:xfrm>
              <a:off x="13970" y="0"/>
              <a:ext cx="12164060" cy="6858000"/>
            </a:xfrm>
            <a:prstGeom prst="rect">
              <a:avLst/>
            </a:prstGeom>
          </p:spPr>
        </p:pic>
        <p:pic>
          <p:nvPicPr>
            <p:cNvPr id="10" name="图片 9" descr="61551225af51a"/>
            <p:cNvPicPr>
              <a:picLocks noChangeAspect="1"/>
            </p:cNvPicPr>
            <p:nvPr/>
          </p:nvPicPr>
          <p:blipFill>
            <a:blip r:embed="rId2"/>
            <a:stretch>
              <a:fillRect/>
            </a:stretch>
          </p:blipFill>
          <p:spPr>
            <a:xfrm>
              <a:off x="20320" y="0"/>
              <a:ext cx="12178665" cy="6858000"/>
            </a:xfrm>
            <a:prstGeom prst="rect">
              <a:avLst/>
            </a:prstGeom>
          </p:spPr>
        </p:pic>
      </p:grpSp>
      <p:sp>
        <p:nvSpPr>
          <p:cNvPr id="11" name="矩形 10"/>
          <p:cNvSpPr/>
          <p:nvPr/>
        </p:nvSpPr>
        <p:spPr>
          <a:xfrm>
            <a:off x="879475" y="852805"/>
            <a:ext cx="10390505" cy="5224145"/>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1105535" y="1273810"/>
            <a:ext cx="2369185" cy="76200"/>
            <a:chOff x="1881" y="1786"/>
            <a:chExt cx="5726" cy="100"/>
          </a:xfrm>
        </p:grpSpPr>
        <p:cxnSp>
          <p:nvCxnSpPr>
            <p:cNvPr id="16" name="直接连接符 15"/>
            <p:cNvCxnSpPr/>
            <p:nvPr/>
          </p:nvCxnSpPr>
          <p:spPr>
            <a:xfrm>
              <a:off x="1881" y="17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881" y="18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rot="5400000">
            <a:off x="-1139825" y="3506470"/>
            <a:ext cx="5066030" cy="76200"/>
            <a:chOff x="2081" y="3146"/>
            <a:chExt cx="5726" cy="100"/>
          </a:xfrm>
        </p:grpSpPr>
        <p:cxnSp>
          <p:nvCxnSpPr>
            <p:cNvPr id="18" name="直接连接符 17"/>
            <p:cNvCxnSpPr/>
            <p:nvPr/>
          </p:nvCxnSpPr>
          <p:spPr>
            <a:xfrm>
              <a:off x="2081" y="31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081" y="32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rot="16200000">
            <a:off x="9764395" y="4881880"/>
            <a:ext cx="2158365" cy="76200"/>
            <a:chOff x="1881" y="1786"/>
            <a:chExt cx="5726" cy="100"/>
          </a:xfrm>
        </p:grpSpPr>
        <p:cxnSp>
          <p:nvCxnSpPr>
            <p:cNvPr id="23" name="直接连接符 22"/>
            <p:cNvCxnSpPr/>
            <p:nvPr/>
          </p:nvCxnSpPr>
          <p:spPr>
            <a:xfrm>
              <a:off x="1881" y="17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881" y="18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9401810" y="5584190"/>
            <a:ext cx="1725930" cy="76200"/>
            <a:chOff x="2081" y="3146"/>
            <a:chExt cx="5726" cy="100"/>
          </a:xfrm>
        </p:grpSpPr>
        <p:cxnSp>
          <p:nvCxnSpPr>
            <p:cNvPr id="26" name="直接连接符 25"/>
            <p:cNvCxnSpPr/>
            <p:nvPr/>
          </p:nvCxnSpPr>
          <p:spPr>
            <a:xfrm>
              <a:off x="2081" y="31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081" y="32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sp>
        <p:nvSpPr>
          <p:cNvPr id="37" name="标题 8"/>
          <p:cNvSpPr>
            <a:spLocks noGrp="1"/>
          </p:cNvSpPr>
          <p:nvPr/>
        </p:nvSpPr>
        <p:spPr>
          <a:xfrm rot="5400000">
            <a:off x="9560560" y="2128520"/>
            <a:ext cx="2548255" cy="5880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en-US" altLang="zh-CN" sz="1600" dirty="0">
                <a:solidFill>
                  <a:srgbClr val="3B9C87"/>
                </a:solidFill>
                <a:latin typeface="+mn-lt"/>
                <a:ea typeface="+mn-ea"/>
                <a:cs typeface="+mn-ea"/>
                <a:sym typeface="+mn-lt"/>
              </a:rPr>
              <a:t>PART THREE</a:t>
            </a:r>
            <a:endParaRPr lang="en-US" altLang="zh-CN" sz="1600" dirty="0">
              <a:solidFill>
                <a:srgbClr val="3B9C87"/>
              </a:solidFill>
              <a:latin typeface="+mn-lt"/>
              <a:ea typeface="+mn-ea"/>
              <a:cs typeface="+mn-ea"/>
              <a:sym typeface="+mn-lt"/>
            </a:endParaRPr>
          </a:p>
        </p:txBody>
      </p:sp>
      <p:pic>
        <p:nvPicPr>
          <p:cNvPr id="3" name="图片 2" descr="未标题-2"/>
          <p:cNvPicPr>
            <a:picLocks noChangeAspect="1"/>
          </p:cNvPicPr>
          <p:nvPr/>
        </p:nvPicPr>
        <p:blipFill>
          <a:blip r:embed="rId3" cstate="screen"/>
          <a:stretch>
            <a:fillRect/>
          </a:stretch>
        </p:blipFill>
        <p:spPr>
          <a:xfrm>
            <a:off x="2969260" y="3825875"/>
            <a:ext cx="6210300" cy="3080385"/>
          </a:xfrm>
          <a:prstGeom prst="rect">
            <a:avLst/>
          </a:prstGeom>
        </p:spPr>
      </p:pic>
      <p:sp>
        <p:nvSpPr>
          <p:cNvPr id="5" name="标题 27"/>
          <p:cNvSpPr>
            <a:spLocks noGrp="1"/>
          </p:cNvSpPr>
          <p:nvPr/>
        </p:nvSpPr>
        <p:spPr>
          <a:xfrm>
            <a:off x="3417888" y="3119563"/>
            <a:ext cx="5383528" cy="4546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ts val="6000"/>
              </a:lnSpc>
            </a:pPr>
            <a:r>
              <a:rPr lang="en-US" sz="4800" dirty="0">
                <a:solidFill>
                  <a:srgbClr val="3B9C87"/>
                </a:solidFill>
                <a:latin typeface="+mn-lt"/>
                <a:ea typeface="+mn-ea"/>
                <a:cs typeface="+mn-ea"/>
                <a:sym typeface="+mn-lt"/>
              </a:rPr>
              <a:t>03.</a:t>
            </a:r>
            <a:endParaRPr lang="en-US" sz="4800" dirty="0">
              <a:solidFill>
                <a:srgbClr val="3B9C87"/>
              </a:solidFill>
              <a:latin typeface="+mn-lt"/>
              <a:ea typeface="+mn-ea"/>
              <a:cs typeface="+mn-ea"/>
              <a:sym typeface="+mn-lt"/>
            </a:endParaRPr>
          </a:p>
          <a:p>
            <a:pPr fontAlgn="auto">
              <a:lnSpc>
                <a:spcPts val="3600"/>
              </a:lnSpc>
            </a:pPr>
            <a:r>
              <a:rPr lang="en-US" altLang="zh-CN" sz="2800" dirty="0" err="1">
                <a:solidFill>
                  <a:schemeClr val="tx1">
                    <a:lumMod val="75000"/>
                    <a:lumOff val="25000"/>
                  </a:schemeClr>
                </a:solidFill>
                <a:latin typeface="+mn-lt"/>
                <a:ea typeface="+mn-ea"/>
                <a:cs typeface="+mn-ea"/>
                <a:sym typeface="+mn-lt"/>
              </a:rPr>
              <a:t>出台过程</a:t>
            </a:r>
            <a:endParaRPr lang="en-US" altLang="zh-CN" sz="2800" dirty="0" err="1">
              <a:solidFill>
                <a:schemeClr val="tx1">
                  <a:lumMod val="75000"/>
                  <a:lumOff val="25000"/>
                </a:schemeClr>
              </a:solidFill>
              <a:latin typeface="+mn-lt"/>
              <a:ea typeface="+mn-ea"/>
              <a:cs typeface="+mn-ea"/>
              <a:sym typeface="+mn-lt"/>
            </a:endParaRPr>
          </a:p>
        </p:txBody>
      </p:sp>
      <p:pic>
        <p:nvPicPr>
          <p:cNvPr id="28" name="图片 27" descr="多少"/>
          <p:cNvPicPr>
            <a:picLocks noChangeAspect="1"/>
          </p:cNvPicPr>
          <p:nvPr/>
        </p:nvPicPr>
        <p:blipFill>
          <a:blip r:embed="rId4" cstate="screen"/>
          <a:stretch>
            <a:fillRect/>
          </a:stretch>
        </p:blipFill>
        <p:spPr>
          <a:xfrm>
            <a:off x="6731000" y="1148715"/>
            <a:ext cx="3619500" cy="12490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p14:ferris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8"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2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par>
                                <p:cTn id="24" presetID="22" presetClass="entr" presetSubtype="2"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right)">
                                      <p:cBhvr>
                                        <p:cTn id="26" dur="500"/>
                                        <p:tgtEl>
                                          <p:spTgt spid="25"/>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par>
                          <p:cTn id="41" fill="hold">
                            <p:stCondLst>
                              <p:cond delay="3000"/>
                            </p:stCondLst>
                            <p:childTnLst>
                              <p:par>
                                <p:cTn id="42" presetID="2" presetClass="entr" presetSubtype="12"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0-#ppt_w/2"/>
                                          </p:val>
                                        </p:tav>
                                        <p:tav tm="100000">
                                          <p:val>
                                            <p:strVal val="#ppt_x"/>
                                          </p:val>
                                        </p:tav>
                                      </p:tavLst>
                                    </p:anim>
                                    <p:anim calcmode="lin" valueType="num">
                                      <p:cBhvr additive="base">
                                        <p:cTn id="4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8985" cy="6858000"/>
            <a:chOff x="0" y="0"/>
            <a:chExt cx="12198985" cy="6858000"/>
          </a:xfrm>
        </p:grpSpPr>
        <p:pic>
          <p:nvPicPr>
            <p:cNvPr id="4" name="图片 3" descr="5c91ad0d2792c"/>
            <p:cNvPicPr>
              <a:picLocks noChangeAspect="1"/>
            </p:cNvPicPr>
            <p:nvPr/>
          </p:nvPicPr>
          <p:blipFill>
            <a:blip r:embed="rId1"/>
            <a:stretch>
              <a:fillRect/>
            </a:stretch>
          </p:blipFill>
          <p:spPr>
            <a:xfrm>
              <a:off x="13970" y="0"/>
              <a:ext cx="12164060" cy="6858000"/>
            </a:xfrm>
            <a:prstGeom prst="rect">
              <a:avLst/>
            </a:prstGeom>
          </p:spPr>
        </p:pic>
        <p:pic>
          <p:nvPicPr>
            <p:cNvPr id="10" name="图片 9" descr="61551225af51a"/>
            <p:cNvPicPr>
              <a:picLocks noChangeAspect="1"/>
            </p:cNvPicPr>
            <p:nvPr/>
          </p:nvPicPr>
          <p:blipFill>
            <a:blip r:embed="rId2"/>
            <a:stretch>
              <a:fillRect/>
            </a:stretch>
          </p:blipFill>
          <p:spPr>
            <a:xfrm>
              <a:off x="0" y="0"/>
              <a:ext cx="12198985" cy="6858000"/>
            </a:xfrm>
            <a:prstGeom prst="rect">
              <a:avLst/>
            </a:prstGeom>
          </p:spPr>
        </p:pic>
      </p:grpSp>
      <p:sp>
        <p:nvSpPr>
          <p:cNvPr id="11" name="矩形 10"/>
          <p:cNvSpPr/>
          <p:nvPr/>
        </p:nvSpPr>
        <p:spPr>
          <a:xfrm>
            <a:off x="327025" y="463550"/>
            <a:ext cx="11544935" cy="6150610"/>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标题 27"/>
          <p:cNvSpPr>
            <a:spLocks noGrp="1"/>
          </p:cNvSpPr>
          <p:nvPr/>
        </p:nvSpPr>
        <p:spPr>
          <a:xfrm>
            <a:off x="1108075" y="603250"/>
            <a:ext cx="5095240" cy="4546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3600"/>
              </a:lnSpc>
            </a:pPr>
            <a:r>
              <a:rPr lang="zh-CN" altLang="en-US" sz="2000" dirty="0">
                <a:solidFill>
                  <a:schemeClr val="tx1">
                    <a:lumMod val="75000"/>
                    <a:lumOff val="25000"/>
                  </a:schemeClr>
                </a:solidFill>
                <a:latin typeface="+mn-lt"/>
                <a:ea typeface="+mn-ea"/>
                <a:cs typeface="+mn-ea"/>
                <a:sym typeface="+mn-lt"/>
              </a:rPr>
              <a:t>出台过程</a:t>
            </a:r>
            <a:endParaRPr lang="zh-CN" altLang="en-US" sz="2000" dirty="0">
              <a:solidFill>
                <a:schemeClr val="tx1">
                  <a:lumMod val="75000"/>
                  <a:lumOff val="25000"/>
                </a:schemeClr>
              </a:solidFill>
              <a:latin typeface="+mn-lt"/>
              <a:ea typeface="+mn-ea"/>
              <a:cs typeface="+mn-ea"/>
              <a:sym typeface="+mn-lt"/>
            </a:endParaRPr>
          </a:p>
        </p:txBody>
      </p:sp>
      <p:pic>
        <p:nvPicPr>
          <p:cNvPr id="6" name="图片 5" descr="dassd (2)"/>
          <p:cNvPicPr>
            <a:picLocks noChangeAspect="1"/>
          </p:cNvPicPr>
          <p:nvPr/>
        </p:nvPicPr>
        <p:blipFill>
          <a:blip r:embed="rId3" cstate="screen"/>
          <a:stretch>
            <a:fillRect/>
          </a:stretch>
        </p:blipFill>
        <p:spPr>
          <a:xfrm>
            <a:off x="448310" y="463550"/>
            <a:ext cx="629285" cy="594360"/>
          </a:xfrm>
          <a:prstGeom prst="rect">
            <a:avLst/>
          </a:prstGeom>
        </p:spPr>
      </p:pic>
      <p:sp>
        <p:nvSpPr>
          <p:cNvPr id="9" name="文本框 8"/>
          <p:cNvSpPr txBox="1"/>
          <p:nvPr/>
        </p:nvSpPr>
        <p:spPr>
          <a:xfrm>
            <a:off x="5151120" y="631190"/>
            <a:ext cx="6609080" cy="5908040"/>
          </a:xfrm>
          <a:prstGeom prst="rect">
            <a:avLst/>
          </a:prstGeom>
          <a:noFill/>
        </p:spPr>
        <p:txBody>
          <a:bodyPr wrap="square">
            <a:spAutoFit/>
          </a:bodyPr>
          <a:lstStyle>
            <a:defPPr>
              <a:defRPr lang="zh-CN"/>
            </a:defPPr>
            <a:lvl1pPr marL="285750" indent="-285750" algn="just">
              <a:lnSpc>
                <a:spcPts val="3000"/>
              </a:lnSpc>
              <a:buFont typeface="Wingdings" panose="05000000000000000000" pitchFamily="2" charset="2"/>
              <a:buChar char="Ø"/>
              <a:defRPr sz="1600" b="0" i="0" spc="300">
                <a:solidFill>
                  <a:schemeClr val="tx1">
                    <a:lumMod val="75000"/>
                    <a:lumOff val="25000"/>
                  </a:schemeClr>
                </a:solidFill>
                <a:latin typeface="字魂95号-手刻宋" panose="00000500000000000000" charset="-122"/>
                <a:ea typeface="字魂95号-手刻宋" panose="00000500000000000000" charset="-122"/>
              </a:defRPr>
            </a:lvl1pPr>
          </a:lstStyle>
          <a:p>
            <a:pPr fontAlgn="auto">
              <a:lnSpc>
                <a:spcPct val="100000"/>
              </a:lnSpc>
            </a:pPr>
            <a:r>
              <a:rPr lang="en-US" altLang="zh-CN" sz="1400" dirty="0">
                <a:latin typeface="+mn-lt"/>
                <a:ea typeface="+mn-ea"/>
                <a:cs typeface="+mn-ea"/>
                <a:sym typeface="+mn-lt"/>
              </a:rPr>
              <a:t>     </a:t>
            </a:r>
            <a:r>
              <a:rPr lang="zh-CN" altLang="en-US" sz="1400" dirty="0">
                <a:latin typeface="+mn-lt"/>
                <a:ea typeface="+mn-ea"/>
                <a:cs typeface="+mn-ea"/>
                <a:sym typeface="+mn-lt"/>
              </a:rPr>
              <a:t>市卫生健康局根据《广东省人民政府办公厅关于印发广东省进一步加强精神卫生服务体系建设实施方案的通知》、《广东省公共卫生和重大疾病防治工作领导小组精神卫生防治专项小组关于进一步加强严重精神障碍患者规范管理工作的通知》、《广东省卫生健康委关于进一步加强严重精神障碍患者规范管理与治疗工作的通知》、《民政部国家卫生健康委中国残联关于印发精神障碍社区康复服务工作规范的通知》、《民政部财政部人力资源和社会保障部国家卫生健康委中国残联关于积极推行政府购买精神障碍社区康复服务工作的指导意见》,结合我市当前精神卫生体系建设情况，起草了本《方案》（征求意见稿），全面征求各县（市、区）人民政府、红海湾开发区管委会、华侨管理区管委会和市直各单位的意见,并在汕尾市卫生健康局网站向社会公开征求意见。</a:t>
            </a:r>
            <a:endParaRPr lang="en-US" altLang="zh-CN" sz="1400" dirty="0">
              <a:latin typeface="+mn-lt"/>
              <a:ea typeface="+mn-ea"/>
              <a:cs typeface="+mn-ea"/>
              <a:sym typeface="+mn-lt"/>
            </a:endParaRPr>
          </a:p>
          <a:p>
            <a:pPr algn="just" fontAlgn="auto">
              <a:lnSpc>
                <a:spcPct val="100000"/>
              </a:lnSpc>
              <a:buClrTx/>
              <a:buSzTx/>
            </a:pPr>
            <a:r>
              <a:rPr lang="zh-CN" altLang="en-US" sz="1400" dirty="0">
                <a:latin typeface="+mn-lt"/>
                <a:ea typeface="+mn-ea"/>
                <a:cs typeface="+mn-ea"/>
                <a:sym typeface="+mn-lt"/>
              </a:rPr>
              <a:t>    《方案》第一次征求了各县（市、区）人民政府、红海湾开发区管委会、华侨管理区管委会和市直有关单位（成员单位）共24个单位意见，共收到23个单位复函，无复函1个单位视为无修改意见，其中，无修改意见单位19个，4个单位提出修改意见，共提出9条意见，其中采纳意见5条，部分采纳意见3条，不采纳1条。根据4个部门第一次复函提出的意见，与有关部门沟通协调，对《方案》进行修改完善，形成第二次征求意见稿，并向第一次征求有提出意见的市委编办、市民政局、市人力资源社会保障局、市退役军人事务局等4个单位进行第二次征求意见，收到4个单位复函,3个单位无修改意见，1个单位提出2条修改意见，同意采纳。向市政府分管领导汇报，并通过集体讨论。经市司法局审查，市司法局同意本《方案》，无修改意见。综合征求意见和沟通协调，形成了《汕尾市进一步加强精神卫生服务体系建设实施方案（送审稿）》。</a:t>
            </a:r>
            <a:endParaRPr lang="zh-CN" altLang="en-US" sz="1200" dirty="0">
              <a:latin typeface="+mn-lt"/>
              <a:ea typeface="+mn-ea"/>
              <a:cs typeface="+mn-ea"/>
              <a:sym typeface="+mn-lt"/>
            </a:endParaRPr>
          </a:p>
        </p:txBody>
      </p:sp>
      <p:pic>
        <p:nvPicPr>
          <p:cNvPr id="7" name="图片 6"/>
          <p:cNvPicPr>
            <a:picLocks noChangeAspect="1"/>
          </p:cNvPicPr>
          <p:nvPr/>
        </p:nvPicPr>
        <p:blipFill>
          <a:blip r:embed="rId4" cstate="screen"/>
          <a:stretch>
            <a:fillRect/>
          </a:stretch>
        </p:blipFill>
        <p:spPr>
          <a:xfrm>
            <a:off x="1077595" y="920808"/>
            <a:ext cx="3557633" cy="53339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14:prism isInverted="1"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970" y="0"/>
            <a:ext cx="12185015" cy="6858000"/>
            <a:chOff x="13970" y="0"/>
            <a:chExt cx="12185015" cy="6858000"/>
          </a:xfrm>
        </p:grpSpPr>
        <p:pic>
          <p:nvPicPr>
            <p:cNvPr id="4" name="图片 3" descr="5c91ad0d2792c"/>
            <p:cNvPicPr>
              <a:picLocks noChangeAspect="1"/>
            </p:cNvPicPr>
            <p:nvPr/>
          </p:nvPicPr>
          <p:blipFill>
            <a:blip r:embed="rId1"/>
            <a:stretch>
              <a:fillRect/>
            </a:stretch>
          </p:blipFill>
          <p:spPr>
            <a:xfrm>
              <a:off x="13970" y="0"/>
              <a:ext cx="12164060" cy="6858000"/>
            </a:xfrm>
            <a:prstGeom prst="rect">
              <a:avLst/>
            </a:prstGeom>
          </p:spPr>
        </p:pic>
        <p:pic>
          <p:nvPicPr>
            <p:cNvPr id="10" name="图片 9" descr="61551225af51a"/>
            <p:cNvPicPr>
              <a:picLocks noChangeAspect="1"/>
            </p:cNvPicPr>
            <p:nvPr/>
          </p:nvPicPr>
          <p:blipFill>
            <a:blip r:embed="rId2"/>
            <a:stretch>
              <a:fillRect/>
            </a:stretch>
          </p:blipFill>
          <p:spPr>
            <a:xfrm>
              <a:off x="20320" y="0"/>
              <a:ext cx="12178665" cy="6858000"/>
            </a:xfrm>
            <a:prstGeom prst="rect">
              <a:avLst/>
            </a:prstGeom>
          </p:spPr>
        </p:pic>
      </p:grpSp>
      <p:sp>
        <p:nvSpPr>
          <p:cNvPr id="11" name="矩形 10"/>
          <p:cNvSpPr/>
          <p:nvPr/>
        </p:nvSpPr>
        <p:spPr>
          <a:xfrm>
            <a:off x="879475" y="852805"/>
            <a:ext cx="10390505" cy="5224145"/>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1105535" y="1273810"/>
            <a:ext cx="2369185" cy="76200"/>
            <a:chOff x="1881" y="1786"/>
            <a:chExt cx="5726" cy="100"/>
          </a:xfrm>
        </p:grpSpPr>
        <p:cxnSp>
          <p:nvCxnSpPr>
            <p:cNvPr id="16" name="直接连接符 15"/>
            <p:cNvCxnSpPr/>
            <p:nvPr/>
          </p:nvCxnSpPr>
          <p:spPr>
            <a:xfrm>
              <a:off x="1881" y="17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881" y="18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rot="5400000">
            <a:off x="-1139825" y="3506470"/>
            <a:ext cx="5066030" cy="76200"/>
            <a:chOff x="2081" y="3146"/>
            <a:chExt cx="5726" cy="100"/>
          </a:xfrm>
        </p:grpSpPr>
        <p:cxnSp>
          <p:nvCxnSpPr>
            <p:cNvPr id="18" name="直接连接符 17"/>
            <p:cNvCxnSpPr/>
            <p:nvPr/>
          </p:nvCxnSpPr>
          <p:spPr>
            <a:xfrm>
              <a:off x="2081" y="31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081" y="32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rot="16200000">
            <a:off x="9764395" y="4881880"/>
            <a:ext cx="2158365" cy="76200"/>
            <a:chOff x="1881" y="1786"/>
            <a:chExt cx="5726" cy="100"/>
          </a:xfrm>
        </p:grpSpPr>
        <p:cxnSp>
          <p:nvCxnSpPr>
            <p:cNvPr id="23" name="直接连接符 22"/>
            <p:cNvCxnSpPr/>
            <p:nvPr/>
          </p:nvCxnSpPr>
          <p:spPr>
            <a:xfrm>
              <a:off x="1881" y="17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881" y="188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9401810" y="5584190"/>
            <a:ext cx="1725930" cy="76200"/>
            <a:chOff x="2081" y="3146"/>
            <a:chExt cx="5726" cy="100"/>
          </a:xfrm>
        </p:grpSpPr>
        <p:cxnSp>
          <p:nvCxnSpPr>
            <p:cNvPr id="26" name="直接连接符 25"/>
            <p:cNvCxnSpPr/>
            <p:nvPr/>
          </p:nvCxnSpPr>
          <p:spPr>
            <a:xfrm>
              <a:off x="2081" y="31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081" y="3246"/>
              <a:ext cx="5727" cy="0"/>
            </a:xfrm>
            <a:prstGeom prst="line">
              <a:avLst/>
            </a:prstGeom>
            <a:ln>
              <a:solidFill>
                <a:srgbClr val="F99595"/>
              </a:solidFill>
            </a:ln>
          </p:spPr>
          <p:style>
            <a:lnRef idx="1">
              <a:schemeClr val="accent1"/>
            </a:lnRef>
            <a:fillRef idx="0">
              <a:schemeClr val="accent1"/>
            </a:fillRef>
            <a:effectRef idx="0">
              <a:schemeClr val="accent1"/>
            </a:effectRef>
            <a:fontRef idx="minor">
              <a:schemeClr val="tx1"/>
            </a:fontRef>
          </p:style>
        </p:cxnSp>
      </p:grpSp>
      <p:sp>
        <p:nvSpPr>
          <p:cNvPr id="37" name="标题 8"/>
          <p:cNvSpPr>
            <a:spLocks noGrp="1"/>
          </p:cNvSpPr>
          <p:nvPr/>
        </p:nvSpPr>
        <p:spPr>
          <a:xfrm rot="5400000">
            <a:off x="9560560" y="2128520"/>
            <a:ext cx="2548255" cy="5880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en-US" altLang="zh-CN" sz="1600" dirty="0">
                <a:solidFill>
                  <a:srgbClr val="3B9C87"/>
                </a:solidFill>
                <a:latin typeface="+mn-lt"/>
                <a:ea typeface="+mn-ea"/>
                <a:cs typeface="+mn-ea"/>
                <a:sym typeface="+mn-lt"/>
              </a:rPr>
              <a:t>PART FOUR</a:t>
            </a:r>
            <a:endParaRPr lang="en-US" altLang="zh-CN" sz="1600" dirty="0">
              <a:solidFill>
                <a:srgbClr val="3B9C87"/>
              </a:solidFill>
              <a:latin typeface="+mn-lt"/>
              <a:ea typeface="+mn-ea"/>
              <a:cs typeface="+mn-ea"/>
              <a:sym typeface="+mn-lt"/>
            </a:endParaRPr>
          </a:p>
        </p:txBody>
      </p:sp>
      <p:pic>
        <p:nvPicPr>
          <p:cNvPr id="3" name="图片 2" descr="未标题-2"/>
          <p:cNvPicPr>
            <a:picLocks noChangeAspect="1"/>
          </p:cNvPicPr>
          <p:nvPr/>
        </p:nvPicPr>
        <p:blipFill>
          <a:blip r:embed="rId3" cstate="screen"/>
          <a:stretch>
            <a:fillRect/>
          </a:stretch>
        </p:blipFill>
        <p:spPr>
          <a:xfrm>
            <a:off x="2969260" y="3825875"/>
            <a:ext cx="6210300" cy="3080385"/>
          </a:xfrm>
          <a:prstGeom prst="rect">
            <a:avLst/>
          </a:prstGeom>
        </p:spPr>
      </p:pic>
      <p:sp>
        <p:nvSpPr>
          <p:cNvPr id="5" name="标题 27"/>
          <p:cNvSpPr>
            <a:spLocks noGrp="1"/>
          </p:cNvSpPr>
          <p:nvPr/>
        </p:nvSpPr>
        <p:spPr>
          <a:xfrm>
            <a:off x="2989739" y="2992881"/>
            <a:ext cx="6513512" cy="4546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ts val="6000"/>
              </a:lnSpc>
            </a:pPr>
            <a:r>
              <a:rPr lang="en-US" sz="4800" dirty="0">
                <a:solidFill>
                  <a:srgbClr val="3B9C87"/>
                </a:solidFill>
                <a:latin typeface="+mn-lt"/>
                <a:ea typeface="+mn-ea"/>
                <a:cs typeface="+mn-ea"/>
                <a:sym typeface="+mn-lt"/>
              </a:rPr>
              <a:t>04.</a:t>
            </a:r>
            <a:endParaRPr lang="en-US" sz="4800" dirty="0">
              <a:solidFill>
                <a:srgbClr val="3B9C87"/>
              </a:solidFill>
              <a:latin typeface="+mn-lt"/>
              <a:ea typeface="+mn-ea"/>
              <a:cs typeface="+mn-ea"/>
              <a:sym typeface="+mn-lt"/>
            </a:endParaRPr>
          </a:p>
          <a:p>
            <a:pPr algn="ctr" fontAlgn="auto">
              <a:lnSpc>
                <a:spcPts val="3600"/>
              </a:lnSpc>
            </a:pPr>
            <a:r>
              <a:rPr lang="en-US" altLang="zh-CN" sz="2800" dirty="0" err="1">
                <a:solidFill>
                  <a:schemeClr val="tx1">
                    <a:lumMod val="75000"/>
                    <a:lumOff val="25000"/>
                  </a:schemeClr>
                </a:solidFill>
                <a:latin typeface="+mn-lt"/>
                <a:ea typeface="+mn-ea"/>
                <a:cs typeface="+mn-ea"/>
                <a:sym typeface="+mn-lt"/>
              </a:rPr>
              <a:t>主要内容</a:t>
            </a:r>
            <a:endParaRPr lang="en-US" altLang="zh-CN" sz="2800" dirty="0" err="1">
              <a:solidFill>
                <a:schemeClr val="tx1">
                  <a:lumMod val="75000"/>
                  <a:lumOff val="25000"/>
                </a:schemeClr>
              </a:solidFill>
              <a:latin typeface="+mn-lt"/>
              <a:ea typeface="+mn-ea"/>
              <a:cs typeface="+mn-ea"/>
              <a:sym typeface="+mn-lt"/>
            </a:endParaRPr>
          </a:p>
        </p:txBody>
      </p:sp>
      <p:pic>
        <p:nvPicPr>
          <p:cNvPr id="28" name="图片 27" descr="多少"/>
          <p:cNvPicPr>
            <a:picLocks noChangeAspect="1"/>
          </p:cNvPicPr>
          <p:nvPr/>
        </p:nvPicPr>
        <p:blipFill>
          <a:blip r:embed="rId4" cstate="screen"/>
          <a:stretch>
            <a:fillRect/>
          </a:stretch>
        </p:blipFill>
        <p:spPr>
          <a:xfrm>
            <a:off x="6731000" y="1148715"/>
            <a:ext cx="3619500" cy="12490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8"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2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par>
                                <p:cTn id="24" presetID="22" presetClass="entr" presetSubtype="2"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right)">
                                      <p:cBhvr>
                                        <p:cTn id="26" dur="500"/>
                                        <p:tgtEl>
                                          <p:spTgt spid="25"/>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par>
                          <p:cTn id="41" fill="hold">
                            <p:stCondLst>
                              <p:cond delay="3000"/>
                            </p:stCondLst>
                            <p:childTnLst>
                              <p:par>
                                <p:cTn id="42" presetID="2" presetClass="entr" presetSubtype="12"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0-#ppt_w/2"/>
                                          </p:val>
                                        </p:tav>
                                        <p:tav tm="100000">
                                          <p:val>
                                            <p:strVal val="#ppt_x"/>
                                          </p:val>
                                        </p:tav>
                                      </p:tavLst>
                                    </p:anim>
                                    <p:anim calcmode="lin" valueType="num">
                                      <p:cBhvr additive="base">
                                        <p:cTn id="4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7" grpId="0"/>
      <p:bldP spid="5"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blrhuvo">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1823</Words>
  <Application>WPS 演示</Application>
  <PresentationFormat>自定义</PresentationFormat>
  <Paragraphs>108</Paragraphs>
  <Slides>16</Slides>
  <Notes>2</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16</vt:i4>
      </vt:variant>
    </vt:vector>
  </HeadingPairs>
  <TitlesOfParts>
    <vt:vector size="28" baseType="lpstr">
      <vt:lpstr>Arial</vt:lpstr>
      <vt:lpstr>宋体</vt:lpstr>
      <vt:lpstr>Wingdings</vt:lpstr>
      <vt:lpstr>方正正黑简体</vt:lpstr>
      <vt:lpstr>黑体</vt:lpstr>
      <vt:lpstr>方正正黑简体</vt:lpstr>
      <vt:lpstr>字魂95号-手刻宋</vt:lpstr>
      <vt:lpstr>微软雅黑</vt:lpstr>
      <vt:lpstr>Arial Unicode MS</vt:lpstr>
      <vt:lpstr>Calibri</vt:lpstr>
      <vt:lpstr>第一PPT，www.1ppt.com</vt:lpstr>
      <vt:lpstr>自定义设计方案</vt:lpstr>
      <vt:lpstr>《汕尾市进一步加强精神卫生服务体系建设实施方案》政策解读</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青少年心理健康</dc:title>
  <dc:creator>第一PPT</dc:creator>
  <cp:keywords>www.1ppt.com</cp:keywords>
  <dc:description>www.1ppt.com</dc:description>
  <cp:lastModifiedBy>Administrator</cp:lastModifiedBy>
  <cp:revision>35</cp:revision>
  <dcterms:created xsi:type="dcterms:W3CDTF">2022-01-25T01:59:00Z</dcterms:created>
  <dcterms:modified xsi:type="dcterms:W3CDTF">2022-11-10T07:03:26Z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A4668FC82C7D46A88AA077F3F5D5CE2C</vt:lpwstr>
  </property>
  <property fmtid="{D5CDD505-2E9C-101B-9397-08002B2CF9AE}" pid="3" name="KSOProductBuildVer">
    <vt:lpwstr>2052-11.8.2.8411</vt:lpwstr>
  </property>
</Properties>
</file>