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26"/>
  </p:notesMasterIdLst>
  <p:sldIdLst>
    <p:sldId id="256" r:id="rId4"/>
    <p:sldId id="282" r:id="rId5"/>
    <p:sldId id="281" r:id="rId6"/>
    <p:sldId id="283" r:id="rId7"/>
    <p:sldId id="286" r:id="rId8"/>
    <p:sldId id="287" r:id="rId9"/>
    <p:sldId id="288" r:id="rId10"/>
    <p:sldId id="290" r:id="rId11"/>
    <p:sldId id="292" r:id="rId12"/>
    <p:sldId id="293" r:id="rId13"/>
    <p:sldId id="294" r:id="rId14"/>
    <p:sldId id="291" r:id="rId15"/>
    <p:sldId id="295" r:id="rId16"/>
    <p:sldId id="297" r:id="rId17"/>
    <p:sldId id="296" r:id="rId18"/>
    <p:sldId id="323" r:id="rId19"/>
    <p:sldId id="327" r:id="rId20"/>
    <p:sldId id="289" r:id="rId21"/>
    <p:sldId id="273" r:id="rId22"/>
    <p:sldId id="322" r:id="rId23"/>
    <p:sldId id="321" r:id="rId24"/>
    <p:sldId id="320" r:id="rId25"/>
  </p:sldIdLst>
  <p:sldSz cx="12192000" cy="6858000"/>
  <p:notesSz cx="6858000" cy="9144000"/>
  <p:embeddedFontLst>
    <p:embeddedFont>
      <p:font typeface="黑体" panose="02010609060101010101" charset="-122"/>
      <p:regular r:id="rId30"/>
    </p:embeddedFont>
    <p:embeddedFont>
      <p:font typeface="方正小标宋简体" panose="02000000000000000000" charset="-122"/>
      <p:regular r:id="rId31"/>
    </p:embeddedFont>
    <p:embeddedFont>
      <p:font typeface="微软雅黑" panose="020B0503020204020204" charset="-122"/>
      <p:regular r:id="rId32"/>
    </p:embeddedFont>
    <p:embeddedFont>
      <p:font typeface="等线" panose="02010600030101010101" charset="-122"/>
      <p:regular r:id="rId33"/>
    </p:embeddedFont>
    <p:embeddedFont>
      <p:font typeface="等线 Light" panose="02010600030101010101" charset="-122"/>
      <p:regular r:id="rId34"/>
    </p:embeddedFont>
    <p:embeddedFont>
      <p:font typeface="Calibri" panose="020F0502020204030204" charset="0"/>
      <p:regular r:id="rId35"/>
      <p:bold r:id="rId36"/>
      <p:italic r:id="rId37"/>
      <p:boldItalic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3E3"/>
    <a:srgbClr val="3399FF"/>
    <a:srgbClr val="4BAAB4"/>
    <a:srgbClr val="0066FF"/>
    <a:srgbClr val="029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50" d="100"/>
          <a:sy n="50" d="100"/>
        </p:scale>
        <p:origin x="536" y="320"/>
      </p:cViewPr>
      <p:guideLst>
        <p:guide orient="horz" pos="2124"/>
        <p:guide pos="37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95.xml"/><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8F166D-C69E-4D6A-BA8A-C574A25441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2D34A5-869F-44ED-9DC3-7ED29F24CF8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F166D-C69E-4D6A-BA8A-C574A25441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D34A5-869F-44ED-9DC3-7ED29F24CF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F166D-C69E-4D6A-BA8A-C574A25441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D34A5-869F-44ED-9DC3-7ED29F24CF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7.png"/><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slideLayout" Target="../slideLayouts/slideLayout18.xml"/><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4.png"/><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slideLayout" Target="../slideLayouts/slideLayout18.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5" y="-163830"/>
            <a:ext cx="12197719" cy="6858000"/>
          </a:xfrm>
          <a:prstGeom prst="rect">
            <a:avLst/>
          </a:prstGeom>
        </p:spPr>
      </p:pic>
      <p:grpSp>
        <p:nvGrpSpPr>
          <p:cNvPr id="20" name="组合 19"/>
          <p:cNvGrpSpPr/>
          <p:nvPr/>
        </p:nvGrpSpPr>
        <p:grpSpPr>
          <a:xfrm>
            <a:off x="6696719" y="0"/>
            <a:ext cx="5495281" cy="4198790"/>
            <a:chOff x="7950200" y="0"/>
            <a:chExt cx="4241800" cy="3241040"/>
          </a:xfrm>
        </p:grpSpPr>
        <p:sp>
          <p:nvSpPr>
            <p:cNvPr id="7" name="等腰三角形 6"/>
            <p:cNvSpPr/>
            <p:nvPr/>
          </p:nvSpPr>
          <p:spPr>
            <a:xfrm flipH="1" flipV="1">
              <a:off x="7950200" y="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9733280" y="0"/>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7950200" y="477520"/>
              <a:ext cx="2889025" cy="2237942"/>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0" y="2659210"/>
            <a:ext cx="5656520" cy="4198791"/>
            <a:chOff x="0" y="3616960"/>
            <a:chExt cx="4366260" cy="3241041"/>
          </a:xfrm>
        </p:grpSpPr>
        <p:sp>
          <p:nvSpPr>
            <p:cNvPr id="6" name="等腰三角形 5"/>
            <p:cNvSpPr/>
            <p:nvPr/>
          </p:nvSpPr>
          <p:spPr>
            <a:xfrm>
              <a:off x="0" y="361696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0" y="3616961"/>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473200" y="4211160"/>
              <a:ext cx="2893060" cy="2169320"/>
            </a:xfrm>
            <a:prstGeom prst="line">
              <a:avLst/>
            </a:prstGeom>
            <a:ln>
              <a:solidFill>
                <a:srgbClr val="4BAAB4"/>
              </a:solidFill>
            </a:ln>
          </p:spPr>
          <p:style>
            <a:lnRef idx="1">
              <a:schemeClr val="accent1"/>
            </a:lnRef>
            <a:fillRef idx="0">
              <a:schemeClr val="accent1"/>
            </a:fillRef>
            <a:effectRef idx="0">
              <a:schemeClr val="accent1"/>
            </a:effectRef>
            <a:fontRef idx="minor">
              <a:schemeClr val="tx1"/>
            </a:fontRef>
          </p:style>
        </p:cxnSp>
      </p:grpSp>
      <p:sp>
        <p:nvSpPr>
          <p:cNvPr id="21" name="等腰三角形 20"/>
          <p:cNvSpPr/>
          <p:nvPr/>
        </p:nvSpPr>
        <p:spPr>
          <a:xfrm rot="3621493">
            <a:off x="5908670" y="5663071"/>
            <a:ext cx="660400" cy="676769"/>
          </a:xfrm>
          <a:prstGeom prst="triangl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9207188">
            <a:off x="10979045" y="3651024"/>
            <a:ext cx="660400" cy="676769"/>
          </a:xfrm>
          <a:prstGeom prst="triangle">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图片1"/>
          <p:cNvPicPr>
            <a:picLocks noChangeAspect="1"/>
          </p:cNvPicPr>
          <p:nvPr/>
        </p:nvPicPr>
        <p:blipFill>
          <a:blip r:embed="rId2"/>
          <a:stretch>
            <a:fillRect/>
          </a:stretch>
        </p:blipFill>
        <p:spPr>
          <a:xfrm>
            <a:off x="1628775" y="1748155"/>
            <a:ext cx="8947150" cy="1247140"/>
          </a:xfrm>
          <a:prstGeom prst="rect">
            <a:avLst/>
          </a:prstGeom>
        </p:spPr>
      </p:pic>
      <p:sp>
        <p:nvSpPr>
          <p:cNvPr id="3" name="文本框 2"/>
          <p:cNvSpPr txBox="1"/>
          <p:nvPr/>
        </p:nvSpPr>
        <p:spPr>
          <a:xfrm>
            <a:off x="4485005" y="3721100"/>
            <a:ext cx="3221990" cy="829945"/>
          </a:xfrm>
          <a:prstGeom prst="rect">
            <a:avLst/>
          </a:prstGeom>
          <a:noFill/>
        </p:spPr>
        <p:txBody>
          <a:bodyPr wrap="square" rtlCol="0">
            <a:spAutoFit/>
          </a:bodyPr>
          <a:p>
            <a:pPr algn="ctr"/>
            <a:r>
              <a:rPr lang="zh-CN" altLang="en-US" sz="4800" dirty="0">
                <a:ln>
                  <a:solidFill>
                    <a:schemeClr val="tx2">
                      <a:lumMod val="75000"/>
                    </a:schemeClr>
                  </a:solidFill>
                </a:ln>
                <a:solidFill>
                  <a:srgbClr val="FF0000"/>
                </a:solidFill>
                <a:latin typeface="思源黑体 Bold" panose="020B0800000000000000" pitchFamily="34" charset="-122"/>
                <a:ea typeface="思源黑体 Bold" panose="020B0800000000000000" pitchFamily="34" charset="-122"/>
                <a:sym typeface="+mn-ea"/>
              </a:rPr>
              <a:t>政策解读</a:t>
            </a:r>
            <a:endParaRPr lang="zh-CN" altLang="en-US" sz="4800" spc="300" dirty="0">
              <a:ln>
                <a:solidFill>
                  <a:schemeClr val="tx2">
                    <a:lumMod val="75000"/>
                  </a:schemeClr>
                </a:solidFill>
              </a:ln>
              <a:solidFill>
                <a:srgbClr val="FF0000"/>
              </a:solidFill>
              <a:latin typeface="思源黑体 Bold" panose="020B0800000000000000" pitchFamily="34" charset="-122"/>
              <a:ea typeface="思源黑体 Bold" panose="020B0800000000000000" pitchFamily="34" charset="-122"/>
              <a:sym typeface="+mn-ea"/>
            </a:endParaRPr>
          </a:p>
        </p:txBody>
      </p:sp>
      <p:sp>
        <p:nvSpPr>
          <p:cNvPr id="8" name="文本框 7"/>
          <p:cNvSpPr txBox="1"/>
          <p:nvPr/>
        </p:nvSpPr>
        <p:spPr>
          <a:xfrm>
            <a:off x="6821170" y="5470525"/>
            <a:ext cx="3525520" cy="583565"/>
          </a:xfrm>
          <a:prstGeom prst="rect">
            <a:avLst/>
          </a:prstGeom>
          <a:noFill/>
        </p:spPr>
        <p:txBody>
          <a:bodyPr wrap="square" rtlCol="0">
            <a:spAutoFit/>
          </a:bodyPr>
          <a:p>
            <a:r>
              <a:rPr lang="zh-CN" altLang="en-US" sz="3200" dirty="0">
                <a:ln>
                  <a:solidFill>
                    <a:schemeClr val="tx2">
                      <a:lumMod val="75000"/>
                    </a:schemeClr>
                  </a:solidFill>
                </a:ln>
                <a:solidFill>
                  <a:srgbClr val="C00000"/>
                </a:solidFill>
                <a:latin typeface="思源黑体 Bold" panose="020B0800000000000000" pitchFamily="34" charset="-122"/>
                <a:ea typeface="思源黑体 Bold" panose="020B0800000000000000" pitchFamily="34" charset="-122"/>
              </a:rPr>
              <a:t>汕尾市卫生健康局</a:t>
            </a:r>
            <a:endParaRPr lang="zh-CN" altLang="en-US" sz="3200" dirty="0">
              <a:ln>
                <a:solidFill>
                  <a:schemeClr val="tx2">
                    <a:lumMod val="75000"/>
                  </a:schemeClr>
                </a:solidFill>
              </a:ln>
              <a:solidFill>
                <a:srgbClr val="C00000"/>
              </a:solidFill>
              <a:latin typeface="思源黑体 Bold" panose="020B0800000000000000" pitchFamily="34" charset="-122"/>
              <a:ea typeface="思源黑体 Bold" panose="020B0800000000000000"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062581" y="695164"/>
            <a:ext cx="6060849" cy="646331"/>
          </a:xfrm>
          <a:prstGeom prst="rect">
            <a:avLst/>
          </a:prstGeom>
          <a:noFill/>
        </p:spPr>
        <p:txBody>
          <a:bodyPr wrap="square" lIns="91440" tIns="45720" rIns="91440" bIns="45720" rtlCol="0">
            <a:normAutofit fontScale="90000"/>
          </a:bodyPr>
          <a:lstStyle/>
          <a:p>
            <a:pPr algn="l"/>
            <a:r>
              <a:rPr lang="en-US" altLang="zh-CN" sz="3600">
                <a:sym typeface="+mn-ea"/>
              </a:rPr>
              <a:t>    </a:t>
            </a:r>
            <a:r>
              <a:rPr lang="en-US" altLang="zh-CN" sz="3600" b="1">
                <a:solidFill>
                  <a:srgbClr val="C00000"/>
                </a:solidFill>
                <a:sym typeface="+mn-ea"/>
              </a:rPr>
              <a:t>3.</a:t>
            </a:r>
            <a:r>
              <a:rPr lang="zh-CN" altLang="en-US" sz="3600" b="1">
                <a:solidFill>
                  <a:srgbClr val="C00000"/>
                </a:solidFill>
                <a:sym typeface="+mn-ea"/>
              </a:rPr>
              <a:t>全方面干预主要健康问题</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932180" y="2711450"/>
            <a:ext cx="10022205" cy="3071495"/>
          </a:xfrm>
          <a:prstGeom prst="rect">
            <a:avLst/>
          </a:prstGeom>
        </p:spPr>
        <p:txBody>
          <a:bodyPr anchor="ctr">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全面推进健康汕尾行动、加强健康促进与教育、深入开展爱国卫生运动、强化食品安全和营养健康、完善全民健身公共服务体系、强化重点疾病健康管理、加强伤害预防和干预。</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308735"/>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749651" y="899634"/>
            <a:ext cx="6060849" cy="646331"/>
          </a:xfrm>
          <a:prstGeom prst="rect">
            <a:avLst/>
          </a:prstGeom>
          <a:noFill/>
        </p:spPr>
        <p:txBody>
          <a:bodyPr wrap="square" lIns="91440" tIns="45720" rIns="91440" bIns="45720" rtlCol="0">
            <a:normAutofit/>
          </a:bodyPr>
          <a:lstStyle/>
          <a:p>
            <a:pPr algn="l"/>
            <a:r>
              <a:rPr lang="en-US" altLang="zh-CN" sz="3600">
                <a:sym typeface="+mn-ea"/>
              </a:rPr>
              <a:t> </a:t>
            </a:r>
            <a:r>
              <a:rPr lang="en-US" altLang="zh-CN" sz="3600" b="1">
                <a:solidFill>
                  <a:srgbClr val="C00000"/>
                </a:solidFill>
                <a:sym typeface="+mn-ea"/>
              </a:rPr>
              <a:t>4.</a:t>
            </a:r>
            <a:r>
              <a:rPr lang="zh-CN" altLang="en-US" sz="3600" b="1">
                <a:solidFill>
                  <a:srgbClr val="C00000"/>
                </a:solidFill>
                <a:sym typeface="+mn-ea"/>
              </a:rPr>
              <a:t>保障人民全生命周期健康</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132840" y="2787650"/>
            <a:ext cx="9679305" cy="304228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强化生育政策配套衔接、发展普惠托育服务体系、促进妇女儿童健康、加强青少年健康促进、加强职业健康保护、促进老年健康服务、促进残疾人健康。</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132840" y="858520"/>
            <a:ext cx="7190740" cy="646430"/>
          </a:xfrm>
          <a:prstGeom prst="rect">
            <a:avLst/>
          </a:prstGeom>
          <a:noFill/>
        </p:spPr>
        <p:txBody>
          <a:bodyPr wrap="square" lIns="91440" tIns="45720" rIns="91440" bIns="45720" rtlCol="0">
            <a:normAutofit fontScale="90000"/>
          </a:bodyPr>
          <a:lstStyle/>
          <a:p>
            <a:pPr algn="l"/>
            <a:r>
              <a:rPr lang="en-US" altLang="zh-CN" sz="3600">
                <a:sym typeface="+mn-ea"/>
              </a:rPr>
              <a:t>     </a:t>
            </a:r>
            <a:r>
              <a:rPr lang="en-US" altLang="zh-CN" sz="3600" b="1">
                <a:solidFill>
                  <a:srgbClr val="C00000"/>
                </a:solidFill>
                <a:sym typeface="+mn-ea"/>
              </a:rPr>
              <a:t>5.</a:t>
            </a:r>
            <a:r>
              <a:rPr lang="zh-CN" altLang="en-US" sz="3600" b="1">
                <a:solidFill>
                  <a:srgbClr val="C00000"/>
                </a:solidFill>
                <a:sym typeface="+mn-ea"/>
              </a:rPr>
              <a:t>持续深化医药卫生体制改革</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061720" y="2483485"/>
            <a:ext cx="9658985" cy="302323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加快建设完善分级诊疗制度、推动公立医院高质量发展、强化“五医联动”和系统集成改革、健全医疗卫生综合监管制度。</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595755" y="765810"/>
            <a:ext cx="6326505" cy="646430"/>
          </a:xfrm>
          <a:prstGeom prst="rect">
            <a:avLst/>
          </a:prstGeom>
          <a:noFill/>
        </p:spPr>
        <p:txBody>
          <a:bodyPr wrap="square" lIns="91440" tIns="45720" rIns="91440" bIns="45720" rtlCol="0">
            <a:normAutofit fontScale="90000"/>
          </a:bodyPr>
          <a:lstStyle/>
          <a:p>
            <a:pPr algn="l"/>
            <a:r>
              <a:rPr lang="en-US" altLang="zh-CN" sz="3600">
                <a:sym typeface="+mn-ea"/>
              </a:rPr>
              <a:t>   </a:t>
            </a:r>
            <a:r>
              <a:rPr lang="en-US" altLang="zh-CN" sz="3600" b="1">
                <a:solidFill>
                  <a:srgbClr val="C00000"/>
                </a:solidFill>
                <a:sym typeface="+mn-ea"/>
              </a:rPr>
              <a:t>6.</a:t>
            </a:r>
            <a:r>
              <a:rPr lang="zh-CN" altLang="en-US" sz="3600" b="1">
                <a:solidFill>
                  <a:srgbClr val="C00000"/>
                </a:solidFill>
                <a:sym typeface="+mn-ea"/>
              </a:rPr>
              <a:t>促进中医药守正创新发展</a:t>
            </a:r>
            <a:endParaRPr lang="zh-CN" altLang="en-US" sz="3600" b="1">
              <a:solidFill>
                <a:srgbClr val="C00000"/>
              </a:solidFill>
              <a:sym typeface="+mn-ea"/>
            </a:endParaRPr>
          </a:p>
        </p:txBody>
      </p:sp>
      <p:sp>
        <p:nvSpPr>
          <p:cNvPr id="13" name="矩形 12"/>
          <p:cNvSpPr/>
          <p:nvPr>
            <p:custDataLst>
              <p:tags r:id="rId4"/>
            </p:custDataLst>
          </p:nvPr>
        </p:nvSpPr>
        <p:spPr>
          <a:xfrm>
            <a:off x="1465580" y="2385060"/>
            <a:ext cx="9000490" cy="2649220"/>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构建现代中医药服务体系、促进中医药传承创新发展、提升基层中医药服务能力。</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430881" y="766284"/>
            <a:ext cx="6060849" cy="646331"/>
          </a:xfrm>
          <a:prstGeom prst="rect">
            <a:avLst/>
          </a:prstGeom>
          <a:noFill/>
        </p:spPr>
        <p:txBody>
          <a:bodyPr wrap="square" lIns="91440" tIns="45720" rIns="91440" bIns="45720" rtlCol="0">
            <a:normAutofit/>
          </a:bodyPr>
          <a:lstStyle/>
          <a:p>
            <a:pPr algn="l"/>
            <a:r>
              <a:rPr lang="en-US" altLang="zh-CN" sz="3600" b="1">
                <a:solidFill>
                  <a:srgbClr val="C00000"/>
                </a:solidFill>
                <a:sym typeface="+mn-ea"/>
              </a:rPr>
              <a:t>7.</a:t>
            </a:r>
            <a:r>
              <a:rPr lang="zh-CN" altLang="en-US" sz="3600" b="1">
                <a:solidFill>
                  <a:srgbClr val="C00000"/>
                </a:solidFill>
                <a:sym typeface="+mn-ea"/>
              </a:rPr>
              <a:t>促进健康产业发展与创新</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296670" y="2729865"/>
            <a:ext cx="8908415" cy="201739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大力发展社会办医、深入推进医养康养融合发展、积极发展多样化健康服务。</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1075690" y="695325"/>
            <a:ext cx="7312025" cy="646430"/>
          </a:xfrm>
          <a:prstGeom prst="rect">
            <a:avLst/>
          </a:prstGeom>
          <a:noFill/>
        </p:spPr>
        <p:txBody>
          <a:bodyPr wrap="square" lIns="91440" tIns="45720" rIns="91440" bIns="45720" rtlCol="0">
            <a:normAutofit/>
          </a:bodyPr>
          <a:lstStyle/>
          <a:p>
            <a:pPr algn="l"/>
            <a:r>
              <a:rPr lang="en-US" altLang="zh-CN" sz="3600">
                <a:sym typeface="+mn-ea"/>
              </a:rPr>
              <a:t>   </a:t>
            </a:r>
            <a:r>
              <a:rPr lang="en-US" altLang="zh-CN" sz="3600" b="1">
                <a:solidFill>
                  <a:srgbClr val="C00000"/>
                </a:solidFill>
                <a:sym typeface="+mn-ea"/>
              </a:rPr>
              <a:t>8.</a:t>
            </a:r>
            <a:r>
              <a:rPr lang="zh-CN" altLang="en-US" sz="3600" b="1">
                <a:solidFill>
                  <a:srgbClr val="C00000"/>
                </a:solidFill>
                <a:sym typeface="+mn-ea"/>
              </a:rPr>
              <a:t>完善健康优先发展保障体系</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075690" y="2643505"/>
            <a:ext cx="10040620" cy="2611120"/>
          </a:xfrm>
          <a:prstGeom prst="rect">
            <a:avLst/>
          </a:prstGeom>
        </p:spPr>
        <p:txBody>
          <a:bodyPr anchor="ctr">
            <a:normAutofit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加快推进人才队伍提质增量、加快医药科技创新和医教研协同发展、提升生物安全治理能力、发展数字卫生健康、加强卫生健康法治建设。</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 name="文本框 19"/>
          <p:cNvSpPr txBox="1"/>
          <p:nvPr>
            <p:custDataLst>
              <p:tags r:id="rId1"/>
            </p:custDataLst>
          </p:nvPr>
        </p:nvSpPr>
        <p:spPr>
          <a:xfrm>
            <a:off x="669882" y="811828"/>
            <a:ext cx="7099300" cy="629920"/>
          </a:xfrm>
          <a:prstGeom prst="rect">
            <a:avLst/>
          </a:prstGeom>
          <a:noFill/>
        </p:spPr>
        <p:txBody>
          <a:bodyPr wrap="square" lIns="101600" tIns="38100" rIns="63500" bIns="38100" rtlCol="0"/>
          <a:lstStyle/>
          <a:p>
            <a:r>
              <a:rPr lang="en-US" altLang="zh-CN" sz="4000" b="1" spc="300" dirty="0">
                <a:solidFill>
                  <a:srgbClr val="000000">
                    <a:lumMod val="75000"/>
                    <a:lumOff val="25000"/>
                  </a:srgbClr>
                </a:solidFill>
                <a:uFillTx/>
                <a:latin typeface="Arial" panose="020B0604020202020204" pitchFamily="34" charset="0"/>
                <a:ea typeface="微软雅黑" panose="020B0503020204020204" charset="-122"/>
              </a:rPr>
              <a:t>       </a:t>
            </a:r>
            <a:r>
              <a:rPr lang="en-US" altLang="zh-CN" sz="4000" b="1" spc="300" dirty="0">
                <a:solidFill>
                  <a:srgbClr val="C00000"/>
                </a:solidFill>
                <a:uFillTx/>
                <a:latin typeface="Arial" panose="020B0604020202020204" pitchFamily="34" charset="0"/>
                <a:ea typeface="微软雅黑" panose="020B0503020204020204" charset="-122"/>
              </a:rPr>
              <a:t>20</a:t>
            </a:r>
            <a:r>
              <a:rPr lang="zh-CN" altLang="en-US" sz="4000" b="1" spc="300" dirty="0">
                <a:solidFill>
                  <a:srgbClr val="C00000"/>
                </a:solidFill>
                <a:uFillTx/>
                <a:latin typeface="Arial" panose="020B0604020202020204" pitchFamily="34" charset="0"/>
                <a:ea typeface="微软雅黑" panose="020B0503020204020204" charset="-122"/>
              </a:rPr>
              <a:t>个具体发展指标</a:t>
            </a:r>
            <a:endParaRPr lang="zh-CN" altLang="en-US" sz="4000" b="1" spc="300" dirty="0">
              <a:solidFill>
                <a:srgbClr val="C00000"/>
              </a:solidFill>
              <a:uFillTx/>
              <a:latin typeface="Arial" panose="020B0604020202020204" pitchFamily="34" charset="0"/>
              <a:ea typeface="微软雅黑" panose="020B0503020204020204" charset="-122"/>
            </a:endParaRPr>
          </a:p>
          <a:p>
            <a:endParaRPr lang="zh-CN" altLang="en-US" sz="4000" b="1" spc="300" dirty="0">
              <a:solidFill>
                <a:srgbClr val="C00000"/>
              </a:solidFill>
              <a:uFillTx/>
              <a:latin typeface="Arial" panose="020B0604020202020204" pitchFamily="34" charset="0"/>
              <a:ea typeface="微软雅黑" panose="020B0503020204020204" charset="-122"/>
            </a:endParaRPr>
          </a:p>
        </p:txBody>
      </p:sp>
      <p:sp>
        <p:nvSpPr>
          <p:cNvPr id="4" name="文本框 3"/>
          <p:cNvSpPr txBox="1"/>
          <p:nvPr/>
        </p:nvSpPr>
        <p:spPr>
          <a:xfrm>
            <a:off x="3622040" y="2217420"/>
            <a:ext cx="1194435" cy="1198880"/>
          </a:xfrm>
          <a:prstGeom prst="rect">
            <a:avLst/>
          </a:prstGeom>
          <a:noFill/>
        </p:spPr>
        <p:txBody>
          <a:bodyPr wrap="square" rtlCol="0">
            <a:spAutoFit/>
          </a:bodyPr>
          <a:p>
            <a:r>
              <a:rPr lang="zh-CN" altLang="en-US" sz="3600" b="1">
                <a:solidFill>
                  <a:schemeClr val="accent6">
                    <a:lumMod val="75000"/>
                  </a:schemeClr>
                </a:solidFill>
                <a:effectLst>
                  <a:outerShdw blurRad="38100" dist="25400" dir="5400000" algn="ctr" rotWithShape="0">
                    <a:srgbClr val="6E747A">
                      <a:alpha val="43000"/>
                    </a:srgbClr>
                  </a:outerShdw>
                </a:effectLst>
              </a:rPr>
              <a:t>健康</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a:p>
            <a:r>
              <a:rPr lang="zh-CN" altLang="en-US" sz="3600" b="1">
                <a:solidFill>
                  <a:schemeClr val="accent6">
                    <a:lumMod val="75000"/>
                  </a:schemeClr>
                </a:solidFill>
                <a:effectLst>
                  <a:outerShdw blurRad="38100" dist="25400" dir="5400000" algn="ctr" rotWithShape="0">
                    <a:srgbClr val="6E747A">
                      <a:alpha val="43000"/>
                    </a:srgbClr>
                  </a:outerShdw>
                </a:effectLst>
              </a:rPr>
              <a:t>水平</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p:txBody>
      </p:sp>
      <p:pic>
        <p:nvPicPr>
          <p:cNvPr id="3" name="图片 2" descr="324"/>
          <p:cNvPicPr>
            <a:picLocks noChangeAspect="1"/>
          </p:cNvPicPr>
          <p:nvPr/>
        </p:nvPicPr>
        <p:blipFill>
          <a:blip r:embed="rId2"/>
          <a:stretch>
            <a:fillRect/>
          </a:stretch>
        </p:blipFill>
        <p:spPr>
          <a:xfrm>
            <a:off x="4622800" y="1778000"/>
            <a:ext cx="4101465" cy="4088130"/>
          </a:xfrm>
          <a:prstGeom prst="rect">
            <a:avLst/>
          </a:prstGeom>
        </p:spPr>
      </p:pic>
      <p:sp>
        <p:nvSpPr>
          <p:cNvPr id="5" name="文本框 4"/>
          <p:cNvSpPr txBox="1"/>
          <p:nvPr/>
        </p:nvSpPr>
        <p:spPr>
          <a:xfrm>
            <a:off x="8556625" y="2217420"/>
            <a:ext cx="1255395"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l">
              <a:buClrTx/>
              <a:buSzTx/>
              <a:buFontTx/>
            </a:pPr>
            <a:r>
              <a:rPr lang="zh-CN" altLang="en-US" sz="3600" b="1">
                <a:solidFill>
                  <a:schemeClr val="accent6">
                    <a:lumMod val="75000"/>
                  </a:schemeClr>
                </a:solidFill>
                <a:effectLst>
                  <a:outerShdw blurRad="38100" dist="25400" dir="5400000" algn="ctr" rotWithShape="0">
                    <a:srgbClr val="6E747A">
                      <a:alpha val="43000"/>
                    </a:srgbClr>
                  </a:outerShdw>
                </a:effectLst>
              </a:rPr>
              <a:t>健康服务</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p:txBody>
      </p:sp>
      <p:sp>
        <p:nvSpPr>
          <p:cNvPr id="6" name="文本框 5"/>
          <p:cNvSpPr txBox="1"/>
          <p:nvPr/>
        </p:nvSpPr>
        <p:spPr>
          <a:xfrm>
            <a:off x="8484870" y="4319905"/>
            <a:ext cx="1194435" cy="1198880"/>
          </a:xfrm>
          <a:prstGeom prst="rect">
            <a:avLst/>
          </a:prstGeom>
          <a:noFill/>
        </p:spPr>
        <p:txBody>
          <a:bodyPr wrap="square" rtlCol="0">
            <a:spAutoFit/>
          </a:bodyPr>
          <a:p>
            <a:r>
              <a:rPr lang="zh-CN" altLang="en-US" sz="3600" b="1">
                <a:solidFill>
                  <a:schemeClr val="accent6">
                    <a:lumMod val="75000"/>
                  </a:schemeClr>
                </a:solidFill>
                <a:effectLst>
                  <a:outerShdw blurRad="38100" dist="25400" dir="5400000" algn="ctr" rotWithShape="0">
                    <a:srgbClr val="6E747A">
                      <a:alpha val="43000"/>
                    </a:srgbClr>
                  </a:outerShdw>
                </a:effectLst>
              </a:rPr>
              <a:t>健康保障</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p:txBody>
      </p:sp>
      <p:sp>
        <p:nvSpPr>
          <p:cNvPr id="7" name="文本框 6"/>
          <p:cNvSpPr txBox="1"/>
          <p:nvPr/>
        </p:nvSpPr>
        <p:spPr>
          <a:xfrm>
            <a:off x="3622040" y="4319905"/>
            <a:ext cx="1194435" cy="1198880"/>
          </a:xfrm>
          <a:prstGeom prst="rect">
            <a:avLst/>
          </a:prstGeom>
          <a:noFill/>
        </p:spPr>
        <p:txBody>
          <a:bodyPr wrap="square" rtlCol="0">
            <a:spAutoFit/>
          </a:bodyPr>
          <a:p>
            <a:r>
              <a:rPr lang="zh-CN" altLang="en-US" sz="3600" b="1">
                <a:solidFill>
                  <a:schemeClr val="accent6">
                    <a:lumMod val="75000"/>
                  </a:schemeClr>
                </a:solidFill>
                <a:effectLst>
                  <a:outerShdw blurRad="38100" dist="25400" dir="5400000" algn="ctr" rotWithShape="0">
                    <a:srgbClr val="6E747A">
                      <a:alpha val="43000"/>
                    </a:srgbClr>
                  </a:outerShdw>
                </a:effectLst>
              </a:rPr>
              <a:t>健康</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a:p>
            <a:r>
              <a:rPr lang="zh-CN" altLang="en-US" sz="3600" b="1">
                <a:solidFill>
                  <a:schemeClr val="accent6">
                    <a:lumMod val="75000"/>
                  </a:schemeClr>
                </a:solidFill>
                <a:effectLst>
                  <a:outerShdw blurRad="38100" dist="25400" dir="5400000" algn="ctr" rotWithShape="0">
                    <a:srgbClr val="6E747A">
                      <a:alpha val="43000"/>
                    </a:srgbClr>
                  </a:outerShdw>
                </a:effectLst>
              </a:rPr>
              <a:t>生活</a:t>
            </a:r>
            <a:endParaRPr lang="zh-CN" altLang="en-US" sz="3600" b="1">
              <a:solidFill>
                <a:schemeClr val="accent6">
                  <a:lumMod val="75000"/>
                </a:schemeClr>
              </a:solidFill>
              <a:effectLst>
                <a:outerShdw blurRad="38100" dist="25400" dir="5400000" algn="ctr" rotWithShape="0">
                  <a:srgbClr val="6E747A">
                    <a:alpha val="43000"/>
                  </a:srgbClr>
                </a:outerShdw>
              </a:effectLst>
            </a:endParaRPr>
          </a:p>
        </p:txBody>
      </p:sp>
      <p:sp>
        <p:nvSpPr>
          <p:cNvPr id="8" name="矩形 7"/>
          <p:cNvSpPr/>
          <p:nvPr/>
        </p:nvSpPr>
        <p:spPr>
          <a:xfrm>
            <a:off x="5460365" y="2409190"/>
            <a:ext cx="560070" cy="11988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outerShdw blurRad="12700" dist="38100" dir="2700000" algn="tl" rotWithShape="0">
                    <a:schemeClr val="accent5">
                      <a:lumMod val="60000"/>
                      <a:lumOff val="40000"/>
                    </a:schemeClr>
                  </a:outerShdw>
                </a:effectLst>
              </a:rPr>
              <a:t>1</a:t>
            </a:r>
            <a:endParaRPr lang="en-US" altLang="zh-CN" sz="7200" b="1">
              <a:solidFill>
                <a:schemeClr val="accent4"/>
              </a:solidFill>
              <a:effectLst>
                <a:outerShdw blurRad="12700" dist="38100" dir="2700000" algn="tl" rotWithShape="0">
                  <a:schemeClr val="accent5">
                    <a:lumMod val="60000"/>
                    <a:lumOff val="40000"/>
                  </a:schemeClr>
                </a:outerShdw>
              </a:effectLst>
            </a:endParaRPr>
          </a:p>
        </p:txBody>
      </p:sp>
      <p:sp>
        <p:nvSpPr>
          <p:cNvPr id="11" name="矩形 10"/>
          <p:cNvSpPr/>
          <p:nvPr/>
        </p:nvSpPr>
        <p:spPr>
          <a:xfrm>
            <a:off x="7262495" y="4194810"/>
            <a:ext cx="560070" cy="11988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outerShdw blurRad="12700" dist="38100" dir="2700000" algn="tl" rotWithShape="0">
                    <a:schemeClr val="accent5">
                      <a:lumMod val="60000"/>
                      <a:lumOff val="40000"/>
                    </a:schemeClr>
                  </a:outerShdw>
                </a:effectLst>
              </a:rPr>
              <a:t>4</a:t>
            </a:r>
            <a:endParaRPr lang="en-US" altLang="zh-CN" sz="7200" b="1">
              <a:solidFill>
                <a:schemeClr val="accent4"/>
              </a:solidFill>
              <a:effectLst>
                <a:outerShdw blurRad="12700" dist="38100" dir="2700000" algn="tl" rotWithShape="0">
                  <a:schemeClr val="accent5">
                    <a:lumMod val="60000"/>
                    <a:lumOff val="40000"/>
                  </a:schemeClr>
                </a:outerShdw>
              </a:effectLst>
            </a:endParaRPr>
          </a:p>
        </p:txBody>
      </p:sp>
      <p:sp>
        <p:nvSpPr>
          <p:cNvPr id="12" name="矩形 11"/>
          <p:cNvSpPr/>
          <p:nvPr/>
        </p:nvSpPr>
        <p:spPr>
          <a:xfrm>
            <a:off x="5441315" y="4185285"/>
            <a:ext cx="560070" cy="11988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outerShdw blurRad="12700" dist="38100" dir="2700000" algn="tl" rotWithShape="0">
                    <a:schemeClr val="accent5">
                      <a:lumMod val="60000"/>
                      <a:lumOff val="40000"/>
                    </a:schemeClr>
                  </a:outerShdw>
                </a:effectLst>
              </a:rPr>
              <a:t>2</a:t>
            </a:r>
            <a:endParaRPr lang="en-US" altLang="zh-CN" sz="7200" b="1">
              <a:solidFill>
                <a:schemeClr val="accent4"/>
              </a:solidFill>
              <a:effectLst>
                <a:outerShdw blurRad="12700" dist="38100" dir="2700000" algn="tl" rotWithShape="0">
                  <a:schemeClr val="accent5">
                    <a:lumMod val="60000"/>
                    <a:lumOff val="40000"/>
                  </a:schemeClr>
                </a:outerShdw>
              </a:effectLst>
            </a:endParaRPr>
          </a:p>
        </p:txBody>
      </p:sp>
      <p:sp>
        <p:nvSpPr>
          <p:cNvPr id="13" name="矩形 12"/>
          <p:cNvSpPr/>
          <p:nvPr/>
        </p:nvSpPr>
        <p:spPr>
          <a:xfrm>
            <a:off x="7262495" y="2395855"/>
            <a:ext cx="560070" cy="11988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outerShdw blurRad="12700" dist="38100" dir="2700000" algn="tl" rotWithShape="0">
                    <a:schemeClr val="accent5">
                      <a:lumMod val="60000"/>
                      <a:lumOff val="40000"/>
                    </a:schemeClr>
                  </a:outerShdw>
                </a:effectLst>
              </a:rPr>
              <a:t>3</a:t>
            </a:r>
            <a:endParaRPr lang="en-US" altLang="zh-CN" sz="7200" b="1">
              <a:solidFill>
                <a:schemeClr val="accent4"/>
              </a:solidFill>
              <a:effectLst>
                <a:outerShdw blurRad="12700" dist="38100" dir="2700000" algn="tl" rotWithShape="0">
                  <a:schemeClr val="accent5">
                    <a:lumMod val="60000"/>
                    <a:lumOff val="40000"/>
                  </a:schemeClr>
                </a:outerShdw>
              </a:effectLst>
            </a:endParaRPr>
          </a:p>
        </p:txBody>
      </p:sp>
      <p:pic>
        <p:nvPicPr>
          <p:cNvPr id="9" name="图片 8" descr="124214"/>
          <p:cNvPicPr>
            <a:picLocks noChangeAspect="1"/>
          </p:cNvPicPr>
          <p:nvPr/>
        </p:nvPicPr>
        <p:blipFill>
          <a:blip r:embed="rId3"/>
          <a:stretch>
            <a:fillRect/>
          </a:stretch>
        </p:blipFill>
        <p:spPr>
          <a:xfrm>
            <a:off x="0" y="6329680"/>
            <a:ext cx="12192000" cy="528320"/>
          </a:xfrm>
          <a:prstGeom prst="rect">
            <a:avLst/>
          </a:prstGeom>
        </p:spPr>
      </p:pic>
      <p:sp>
        <p:nvSpPr>
          <p:cNvPr id="2" name="矩形 1"/>
          <p:cNvSpPr/>
          <p:nvPr>
            <p:custDataLst>
              <p:tags r:id="rId4"/>
            </p:custDataLst>
          </p:nvPr>
        </p:nvSpPr>
        <p:spPr>
          <a:xfrm>
            <a:off x="1786890" y="1546860"/>
            <a:ext cx="6264910" cy="125095"/>
          </a:xfrm>
          <a:prstGeom prst="rect">
            <a:avLst/>
          </a:prstGeom>
          <a:ln>
            <a:noFill/>
          </a:ln>
        </p:spPr>
        <p:style>
          <a:lnRef idx="2">
            <a:srgbClr val="0AA7FC">
              <a:shade val="50000"/>
            </a:srgbClr>
          </a:lnRef>
          <a:fillRef idx="1">
            <a:srgbClr val="0AA7FC"/>
          </a:fillRef>
          <a:effectRef idx="0">
            <a:srgbClr val="0AA7FC"/>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bwMode="auto">
          <a:xfrm>
            <a:off x="0" y="254524"/>
            <a:ext cx="122548" cy="735291"/>
          </a:xfrm>
          <a:prstGeom prst="rect">
            <a:avLst/>
          </a:prstGeom>
          <a:solidFill>
            <a:srgbClr val="3D93E3"/>
          </a:solidFill>
          <a:ln>
            <a:solidFill>
              <a:schemeClr val="accent1"/>
            </a:solidFill>
            <a:headEnd type="none" w="med" len="med"/>
            <a:tailEnd type="none" w="med" len="med"/>
          </a:ln>
        </p:spPr>
        <p:style>
          <a:lnRef idx="1">
            <a:srgbClr val="6A868F"/>
          </a:lnRef>
          <a:fillRef idx="3">
            <a:srgbClr val="6A868F"/>
          </a:fillRef>
          <a:effectRef idx="2">
            <a:srgbClr val="6A868F"/>
          </a:effectRef>
          <a:fontRef idx="minor">
            <a:srgbClr val="FFFFFF"/>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latin typeface="Arial" panose="020B0604020202020204" pitchFamily="34" charset="0"/>
              <a:ea typeface="微软雅黑" panose="020B0503020204020204" charset="-122"/>
              <a:cs typeface="Segoe UI" panose="020B0502040204020203" pitchFamily="34" charset="0"/>
            </a:endParaRPr>
          </a:p>
        </p:txBody>
      </p:sp>
      <p:sp>
        <p:nvSpPr>
          <p:cNvPr id="7" name="Title 6"/>
          <p:cNvSpPr txBox="1"/>
          <p:nvPr>
            <p:custDataLst>
              <p:tags r:id="rId2"/>
            </p:custDataLst>
          </p:nvPr>
        </p:nvSpPr>
        <p:spPr>
          <a:xfrm>
            <a:off x="681741" y="351623"/>
            <a:ext cx="10418383" cy="648512"/>
          </a:xfrm>
          <a:prstGeom prst="rect">
            <a:avLst/>
          </a:prstGeom>
          <a:noFill/>
          <a:ln w="3175">
            <a:noFill/>
            <a:prstDash val="dash"/>
          </a:ln>
        </p:spPr>
        <p:txBody>
          <a:bodyPr wrap="square" lIns="90000" tIns="46800" rIns="90000" bIns="468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charset="-122"/>
                <a:cs typeface="Segoe UI" panose="020B0502040204020203" pitchFamily="34" charset="0"/>
              </a:defRPr>
            </a:lvl1pPr>
          </a:lstStyle>
          <a:p>
            <a:pPr lvl="0">
              <a:lnSpc>
                <a:spcPct val="100000"/>
              </a:lnSpc>
            </a:pPr>
            <a:r>
              <a:rPr altLang="zh-CN" sz="3600" b="1" spc="150">
                <a:ln w="3175">
                  <a:noFill/>
                  <a:prstDash val="dash"/>
                </a:ln>
                <a:solidFill>
                  <a:srgbClr val="000000">
                    <a:lumMod val="85000"/>
                    <a:lumOff val="15000"/>
                  </a:srgbClr>
                </a:solidFill>
                <a:latin typeface="Arial" panose="020B0604020202020204" pitchFamily="34" charset="0"/>
                <a:ea typeface="微软雅黑" panose="020B0503020204020204" charset="-122"/>
                <a:cs typeface="微软雅黑" panose="020B0503020204020204" charset="-122"/>
              </a:rPr>
              <a:t>   </a:t>
            </a:r>
            <a:r>
              <a:rPr lang="zh-CN" altLang="en-US" sz="3600" b="1" spc="150">
                <a:ln w="3175">
                  <a:noFill/>
                  <a:prstDash val="dash"/>
                </a:ln>
                <a:solidFill>
                  <a:srgbClr val="000000">
                    <a:lumMod val="85000"/>
                    <a:lumOff val="15000"/>
                  </a:srgbClr>
                </a:solidFill>
                <a:latin typeface="Arial" panose="020B0604020202020204" pitchFamily="34" charset="0"/>
                <a:ea typeface="微软雅黑" panose="020B0503020204020204" charset="-122"/>
                <a:cs typeface="微软雅黑" panose="020B0503020204020204" charset="-122"/>
              </a:rPr>
              <a:t>具体指标</a:t>
            </a:r>
            <a:endParaRPr lang="zh-CN" altLang="en-US" sz="3600" b="1" spc="150">
              <a:ln w="3175">
                <a:noFill/>
                <a:prstDash val="dash"/>
              </a:ln>
              <a:solidFill>
                <a:srgbClr val="000000">
                  <a:lumMod val="85000"/>
                  <a:lumOff val="15000"/>
                </a:srgbClr>
              </a:solidFill>
              <a:latin typeface="Arial" panose="020B0604020202020204" pitchFamily="34" charset="0"/>
              <a:ea typeface="微软雅黑" panose="020B0503020204020204" charset="-122"/>
              <a:cs typeface="微软雅黑" panose="020B0503020204020204" charset="-122"/>
            </a:endParaRPr>
          </a:p>
          <a:p>
            <a:pPr lvl="0">
              <a:lnSpc>
                <a:spcPct val="100000"/>
              </a:lnSpc>
            </a:pPr>
            <a:endParaRPr lang="zh-CN" altLang="en-US" sz="3600" b="1" spc="150" dirty="0">
              <a:ln w="3175">
                <a:noFill/>
                <a:prstDash val="dash"/>
              </a:ln>
              <a:solidFill>
                <a:srgbClr val="000000">
                  <a:lumMod val="85000"/>
                  <a:lumOff val="15000"/>
                </a:srgbClr>
              </a:solidFill>
              <a:latin typeface="Arial" panose="020B0604020202020204" pitchFamily="34" charset="0"/>
              <a:ea typeface="微软雅黑" panose="020B0503020204020204" charset="-122"/>
              <a:cs typeface="微软雅黑" panose="020B0503020204020204" charset="-122"/>
            </a:endParaRPr>
          </a:p>
        </p:txBody>
      </p:sp>
      <p:cxnSp>
        <p:nvCxnSpPr>
          <p:cNvPr id="29" name="直线连接符 28"/>
          <p:cNvCxnSpPr/>
          <p:nvPr>
            <p:custDataLst>
              <p:tags r:id="rId3"/>
            </p:custDataLst>
          </p:nvPr>
        </p:nvCxnSpPr>
        <p:spPr>
          <a:xfrm>
            <a:off x="2554952" y="5941227"/>
            <a:ext cx="9021452" cy="0"/>
          </a:xfrm>
          <a:prstGeom prst="line">
            <a:avLst/>
          </a:prstGeom>
          <a:ln>
            <a:solidFill>
              <a:schemeClr val="accent1"/>
            </a:solidFill>
            <a:headEnd type="none"/>
            <a:tailEnd type="none"/>
          </a:ln>
        </p:spPr>
        <p:style>
          <a:lnRef idx="1">
            <a:srgbClr val="BD374A"/>
          </a:lnRef>
          <a:fillRef idx="0">
            <a:srgbClr val="BD374A"/>
          </a:fillRef>
          <a:effectRef idx="0">
            <a:srgbClr val="BD374A"/>
          </a:effectRef>
          <a:fontRef idx="minor">
            <a:srgbClr val="000000"/>
          </a:fontRef>
        </p:style>
      </p:cxnSp>
      <p:graphicFrame>
        <p:nvGraphicFramePr>
          <p:cNvPr id="8" name="表格 7"/>
          <p:cNvGraphicFramePr/>
          <p:nvPr>
            <p:custDataLst>
              <p:tags r:id="rId4"/>
            </p:custDataLst>
          </p:nvPr>
        </p:nvGraphicFramePr>
        <p:xfrm>
          <a:off x="739775" y="1231900"/>
          <a:ext cx="4808855" cy="4371975"/>
        </p:xfrm>
        <a:graphic>
          <a:graphicData uri="http://schemas.openxmlformats.org/drawingml/2006/table">
            <a:tbl>
              <a:tblPr firstRow="1" bandRow="1">
                <a:tableStyleId>{5940675A-B579-460E-94D1-54222C63F5DA}</a:tableStyleId>
              </a:tblPr>
              <a:tblGrid>
                <a:gridCol w="674370"/>
                <a:gridCol w="2193925"/>
                <a:gridCol w="562610"/>
                <a:gridCol w="660400"/>
                <a:gridCol w="717550"/>
              </a:tblGrid>
              <a:tr h="381635">
                <a:tc>
                  <a:txBody>
                    <a:bodyPr/>
                    <a:p>
                      <a:pPr indent="0" algn="ctr">
                        <a:buNone/>
                      </a:pPr>
                      <a:r>
                        <a:rPr lang="en-US" sz="1000" b="1">
                          <a:latin typeface="Times New Roman" panose="02020603050405020304" charset="0"/>
                          <a:cs typeface="Times New Roman" panose="02020603050405020304" charset="0"/>
                        </a:rPr>
                        <a:t>领 域</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主要指标</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2020年</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2025年</a:t>
                      </a:r>
                      <a:endParaRPr lang="en-US" sz="1000" b="1">
                        <a:latin typeface="Times New Roman" panose="02020603050405020304" charset="0"/>
                        <a:cs typeface="Times New Roman" panose="02020603050405020304" charset="0"/>
                      </a:endParaRPr>
                    </a:p>
                    <a:p>
                      <a:pPr indent="0" algn="ctr">
                        <a:buNone/>
                      </a:pPr>
                      <a:r>
                        <a:rPr lang="en-US" sz="1000" b="1">
                          <a:latin typeface="Times New Roman" panose="02020603050405020304" charset="0"/>
                          <a:cs typeface="Times New Roman" panose="02020603050405020304" charset="0"/>
                        </a:rPr>
                        <a:t>目标</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指标性质</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7510">
                <a:tc rowSpan="5">
                  <a:txBody>
                    <a:bodyPr/>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健康水平</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sz="1000" b="0">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人均期望寿命（岁）</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78</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79</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497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孕产妇死亡率（</a:t>
                      </a:r>
                      <a:r>
                        <a:rPr lang="en-US" sz="1000" b="0">
                          <a:latin typeface="Times New Roman" panose="02020603050405020304" charset="0"/>
                          <a:cs typeface="Times New Roman" panose="02020603050405020304" charset="0"/>
                        </a:rPr>
                        <a:t>/10</a:t>
                      </a:r>
                      <a:r>
                        <a:rPr lang="en-US" sz="1000" b="0">
                          <a:latin typeface="宋体" panose="02010600030101010101" pitchFamily="2" charset="-122"/>
                          <a:ea typeface="宋体" panose="02010600030101010101" pitchFamily="2" charset="-122"/>
                          <a:cs typeface="宋体" panose="02010600030101010101" pitchFamily="2" charset="-122"/>
                        </a:rPr>
                        <a:t>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5.50</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8</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婴儿死亡率（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1.59</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3</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751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5</a:t>
                      </a:r>
                      <a:r>
                        <a:rPr lang="en-US" sz="1000" b="0">
                          <a:latin typeface="宋体" panose="02010600030101010101" pitchFamily="2" charset="-122"/>
                          <a:ea typeface="宋体" panose="02010600030101010101" pitchFamily="2" charset="-122"/>
                          <a:cs typeface="宋体" panose="02010600030101010101" pitchFamily="2" charset="-122"/>
                        </a:rPr>
                        <a:t>岁以下儿童死亡率（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2.31</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4</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重大慢性病过早死亡率（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12.8</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10</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875">
                <a:tc rowSpan="4">
                  <a:txBody>
                    <a:bodyPr/>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健康生活</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sz="1000" b="0">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居民健康素养水平（</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24.07</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30</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15</a:t>
                      </a:r>
                      <a:r>
                        <a:rPr lang="en-US" sz="1000" b="0">
                          <a:latin typeface="宋体" panose="02010600030101010101" pitchFamily="2" charset="-122"/>
                          <a:ea typeface="宋体" panose="02010600030101010101" pitchFamily="2" charset="-122"/>
                          <a:cs typeface="宋体" panose="02010600030101010101" pitchFamily="2" charset="-122"/>
                        </a:rPr>
                        <a:t>岁以上人群吸烟率（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24.68</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20</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87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千人口献血率（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10.5</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宋体" panose="02010600030101010101" pitchFamily="2" charset="-122"/>
                        </a:rPr>
                        <a:t>持续提升</a:t>
                      </a:r>
                      <a:endParaRPr lang="en-US" altLang="en-US" sz="100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国家卫生城市数量占比（</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50</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宋体" panose="02010600030101010101" pitchFamily="2" charset="-122"/>
                        </a:rPr>
                        <a:t>持续提升</a:t>
                      </a:r>
                      <a:endParaRPr lang="en-US" altLang="en-US" sz="100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418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健康保障</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个人卫生支出占卫生总费用比例（</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24.98</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25</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约束性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5"/>
            </p:custDataLst>
          </p:nvPr>
        </p:nvGraphicFramePr>
        <p:xfrm>
          <a:off x="6132830" y="1223010"/>
          <a:ext cx="5132705" cy="4380865"/>
        </p:xfrm>
        <a:graphic>
          <a:graphicData uri="http://schemas.openxmlformats.org/drawingml/2006/table">
            <a:tbl>
              <a:tblPr firstRow="1" bandRow="1">
                <a:tableStyleId>{5940675A-B579-460E-94D1-54222C63F5DA}</a:tableStyleId>
              </a:tblPr>
              <a:tblGrid>
                <a:gridCol w="647065"/>
                <a:gridCol w="2450465"/>
                <a:gridCol w="644525"/>
                <a:gridCol w="692785"/>
                <a:gridCol w="697865"/>
              </a:tblGrid>
              <a:tr h="368300">
                <a:tc>
                  <a:txBody>
                    <a:bodyPr/>
                    <a:p>
                      <a:pPr indent="0" algn="ctr">
                        <a:buNone/>
                      </a:pPr>
                      <a:r>
                        <a:rPr lang="en-US" sz="1000" b="1">
                          <a:latin typeface="Times New Roman" panose="02020603050405020304" charset="0"/>
                          <a:cs typeface="Times New Roman" panose="02020603050405020304" charset="0"/>
                        </a:rPr>
                        <a:t>领 域</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主要指标</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2020年</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2025年</a:t>
                      </a:r>
                      <a:endParaRPr lang="en-US" sz="1000" b="1">
                        <a:latin typeface="Times New Roman" panose="02020603050405020304" charset="0"/>
                        <a:cs typeface="Times New Roman" panose="02020603050405020304" charset="0"/>
                      </a:endParaRPr>
                    </a:p>
                    <a:p>
                      <a:pPr indent="0" algn="ctr">
                        <a:buNone/>
                      </a:pPr>
                      <a:r>
                        <a:rPr lang="en-US" sz="1000" b="1">
                          <a:latin typeface="Times New Roman" panose="02020603050405020304" charset="0"/>
                          <a:cs typeface="Times New Roman" panose="02020603050405020304" charset="0"/>
                        </a:rPr>
                        <a:t>目标</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指标性质</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2415">
                <a:tc rowSpan="11">
                  <a:txBody>
                    <a:bodyPr/>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健康服务</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altLang="zh-CN" sz="1000">
                        <a:latin typeface="Times New Roman" panose="02020603050405020304" charset="0"/>
                      </a:endParaRPr>
                    </a:p>
                    <a:p>
                      <a:pPr indent="0" algn="ctr">
                        <a:buNone/>
                      </a:pPr>
                      <a:r>
                        <a:rPr lang="en-US" altLang="zh-CN" sz="1000">
                          <a:latin typeface="Times New Roman" panose="02020603050405020304" charset="0"/>
                        </a:rPr>
                        <a:t> </a:t>
                      </a:r>
                      <a:endParaRPr lang="en-US" sz="1000" b="0">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每千人口拥有医疗机构床位数（张）</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4.33</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6</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971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每千人口拥有执业（助理）医师数（人）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1.79</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1.87</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17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其中：每千人口拥有中医类别执业（助理）医师数（人）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0.306</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0.62</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05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每千人口拥有注册护士数（人）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1.71</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2</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241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每千人口拥有药师（士）数（人）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0.22</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0.54</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241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每万人口拥有全科医师数（人）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3</a:t>
                      </a:r>
                      <a:r>
                        <a:rPr lang="en-US" sz="1000" b="0">
                          <a:latin typeface="Times New Roman" panose="02020603050405020304" charset="0"/>
                          <a:ea typeface="宋体" panose="02010600030101010101" pitchFamily="2" charset="-122"/>
                          <a:cs typeface="Times New Roman" panose="02020603050405020304" charset="0"/>
                        </a:rPr>
                        <a:t>.65</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4</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05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每千人口拥有公共卫生人员数（人）</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0.</a:t>
                      </a:r>
                      <a:r>
                        <a:rPr lang="en-US" sz="1000" b="0">
                          <a:latin typeface="Times New Roman" panose="02020603050405020304" charset="0"/>
                          <a:cs typeface="Times New Roman" panose="02020603050405020304" charset="0"/>
                        </a:rPr>
                        <a:t>382</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0.50</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每千人口拥有</a:t>
                      </a:r>
                      <a:r>
                        <a:rPr lang="en-US" sz="1000" b="0">
                          <a:latin typeface="Times New Roman" panose="02020603050405020304" charset="0"/>
                          <a:cs typeface="Times New Roman" panose="02020603050405020304" charset="0"/>
                        </a:rPr>
                        <a:t>3</a:t>
                      </a:r>
                      <a:r>
                        <a:rPr lang="en-US" sz="1000" b="0">
                          <a:latin typeface="宋体" panose="02010600030101010101" pitchFamily="2" charset="-122"/>
                          <a:ea typeface="宋体" panose="02010600030101010101" pitchFamily="2" charset="-122"/>
                          <a:cs typeface="宋体" panose="02010600030101010101" pitchFamily="2" charset="-122"/>
                        </a:rPr>
                        <a:t>岁以下婴幼儿托位数（个）</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4.2</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全市儿童青少年总体近视率（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力争每年降低</a:t>
                      </a:r>
                      <a:r>
                        <a:rPr lang="en-US" sz="1000" b="0">
                          <a:latin typeface="Times New Roman" panose="02020603050405020304" charset="0"/>
                          <a:cs typeface="Times New Roman" panose="02020603050405020304" charset="0"/>
                        </a:rPr>
                        <a:t>0.5%</a:t>
                      </a:r>
                      <a:r>
                        <a:rPr lang="en-US" sz="1000" b="0">
                          <a:latin typeface="Times New Roman" panose="02020603050405020304" charset="0"/>
                          <a:ea typeface="宋体" panose="02010600030101010101" pitchFamily="2" charset="-122"/>
                          <a:cs typeface="Times New Roman" panose="02020603050405020304" charset="0"/>
                        </a:rPr>
                        <a:t>以上</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约束性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t">
                        <a:lnSpc>
                          <a:spcPct val="120000"/>
                        </a:lnSpc>
                        <a:buNone/>
                      </a:pPr>
                      <a:r>
                        <a:rPr lang="en-US" sz="1000" b="0">
                          <a:latin typeface="宋体" panose="02010600030101010101" pitchFamily="2" charset="-122"/>
                          <a:ea typeface="宋体" panose="02010600030101010101" pitchFamily="2" charset="-122"/>
                          <a:cs typeface="宋体" panose="02010600030101010101" pitchFamily="2" charset="-122"/>
                        </a:rPr>
                        <a:t>二级及以上综合医院设置老年医学科的比例（</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33.3</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a:t>
                      </a:r>
                      <a:r>
                        <a:rPr lang="en-US" sz="1000" b="0">
                          <a:latin typeface="Times New Roman" panose="02020603050405020304" charset="0"/>
                          <a:cs typeface="Times New Roman" panose="02020603050405020304" charset="0"/>
                        </a:rPr>
                        <a:t>60</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t">
                        <a:lnSpc>
                          <a:spcPct val="120000"/>
                        </a:lnSpc>
                        <a:buNone/>
                      </a:pPr>
                      <a:r>
                        <a:rPr lang="en-US" sz="1000" b="0">
                          <a:latin typeface="宋体" panose="02010600030101010101" pitchFamily="2" charset="-122"/>
                          <a:ea typeface="宋体" panose="02010600030101010101" pitchFamily="2" charset="-122"/>
                          <a:cs typeface="宋体" panose="02010600030101010101" pitchFamily="2" charset="-122"/>
                        </a:rPr>
                        <a:t>重点行业用人单位劳动者防噪音耳塞或耳罩正确佩戴率（</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ea typeface="宋体" panose="02010600030101010101" pitchFamily="2" charset="-122"/>
                          <a:cs typeface="Times New Roman" panose="02020603050405020304" charset="0"/>
                        </a:rPr>
                        <a:t>≥80</a:t>
                      </a:r>
                      <a:endParaRPr lang="en-US" altLang="en-US" sz="1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预期性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矩形 22"/>
          <p:cNvSpPr/>
          <p:nvPr>
            <p:custDataLst>
              <p:tags r:id="rId1"/>
            </p:custDataLst>
          </p:nvPr>
        </p:nvSpPr>
        <p:spPr>
          <a:xfrm>
            <a:off x="792480" y="1701800"/>
            <a:ext cx="385445" cy="466090"/>
          </a:xfrm>
          <a:prstGeom prst="rect">
            <a:avLst/>
          </a:prstGeom>
          <a:solidFill>
            <a:srgbClr val="D6DCE4">
              <a:lumMod val="2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2" name="矩形 21"/>
          <p:cNvSpPr/>
          <p:nvPr>
            <p:custDataLst>
              <p:tags r:id="rId2"/>
            </p:custDataLst>
          </p:nvPr>
        </p:nvSpPr>
        <p:spPr>
          <a:xfrm>
            <a:off x="792480" y="2160270"/>
            <a:ext cx="10539095" cy="4124960"/>
          </a:xfrm>
          <a:prstGeom prst="rect">
            <a:avLst/>
          </a:prstGeom>
          <a:pattFill prst="ltUpDiag">
            <a:fgClr>
              <a:srgbClr val="D6DCE4">
                <a:lumMod val="75000"/>
              </a:srgbClr>
            </a:fgClr>
            <a:bgClr>
              <a:srgbClr val="D6DCE4"/>
            </a:bgClr>
          </a:pattFill>
          <a:ln>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1" name="矩形 20"/>
          <p:cNvSpPr/>
          <p:nvPr>
            <p:custDataLst>
              <p:tags r:id="rId3"/>
            </p:custDataLst>
          </p:nvPr>
        </p:nvSpPr>
        <p:spPr>
          <a:xfrm>
            <a:off x="1181735" y="1701800"/>
            <a:ext cx="9815195" cy="4368800"/>
          </a:xfrm>
          <a:prstGeom prst="rect">
            <a:avLst/>
          </a:prstGeom>
          <a:solidFill>
            <a:srgbClr val="FFFFFF"/>
          </a:solidFill>
          <a:ln w="28575">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0" name="文本框 19"/>
          <p:cNvSpPr txBox="1"/>
          <p:nvPr>
            <p:custDataLst>
              <p:tags r:id="rId4"/>
            </p:custDataLst>
          </p:nvPr>
        </p:nvSpPr>
        <p:spPr>
          <a:xfrm>
            <a:off x="936582" y="836593"/>
            <a:ext cx="7099300" cy="629920"/>
          </a:xfrm>
          <a:prstGeom prst="rect">
            <a:avLst/>
          </a:prstGeom>
          <a:noFill/>
        </p:spPr>
        <p:txBody>
          <a:bodyPr wrap="square" lIns="101600" tIns="38100" rIns="63500" bIns="38100" rtlCol="0">
            <a:normAutofit fontScale="90000"/>
          </a:bodyPr>
          <a:lstStyle/>
          <a:p>
            <a:r>
              <a:rPr lang="en-US" sz="3600" b="1" spc="300" dirty="0">
                <a:solidFill>
                  <a:srgbClr val="000000">
                    <a:lumMod val="75000"/>
                    <a:lumOff val="25000"/>
                  </a:srgbClr>
                </a:solidFill>
                <a:uFillTx/>
                <a:latin typeface="Arial" panose="020B0604020202020204" pitchFamily="34" charset="0"/>
                <a:ea typeface="微软雅黑" panose="020B0503020204020204" charset="-122"/>
              </a:rPr>
              <a:t>      </a:t>
            </a:r>
            <a:r>
              <a:rPr lang="en-US" sz="3600" b="1" spc="300" dirty="0">
                <a:solidFill>
                  <a:srgbClr val="C00000"/>
                </a:solidFill>
                <a:uFillTx/>
                <a:latin typeface="Arial" panose="020B0604020202020204" pitchFamily="34" charset="0"/>
                <a:ea typeface="微软雅黑" panose="020B0503020204020204" charset="-122"/>
              </a:rPr>
              <a:t>4</a:t>
            </a:r>
            <a:r>
              <a:rPr lang="zh-CN" altLang="en-US" sz="3600" b="1" spc="300" dirty="0">
                <a:solidFill>
                  <a:srgbClr val="C00000"/>
                </a:solidFill>
                <a:uFillTx/>
                <a:latin typeface="Arial" panose="020B0604020202020204" pitchFamily="34" charset="0"/>
                <a:ea typeface="微软雅黑" panose="020B0503020204020204" charset="-122"/>
              </a:rPr>
              <a:t>个保障措施</a:t>
            </a:r>
            <a:endParaRPr lang="zh-CN" altLang="en-US" sz="3600" b="1" spc="300" dirty="0">
              <a:solidFill>
                <a:srgbClr val="C00000"/>
              </a:solidFill>
              <a:uFillTx/>
              <a:latin typeface="Arial" panose="020B0604020202020204" pitchFamily="34" charset="0"/>
              <a:ea typeface="微软雅黑" panose="020B0503020204020204" charset="-122"/>
            </a:endParaRPr>
          </a:p>
        </p:txBody>
      </p:sp>
      <p:grpSp>
        <p:nvGrpSpPr>
          <p:cNvPr id="24" name="组合 23"/>
          <p:cNvGrpSpPr>
            <a:grpSpLocks noChangeAspect="1"/>
          </p:cNvGrpSpPr>
          <p:nvPr>
            <p:custDataLst>
              <p:tags r:id="rId5"/>
            </p:custDataLst>
          </p:nvPr>
        </p:nvGrpSpPr>
        <p:grpSpPr>
          <a:xfrm>
            <a:off x="10381261" y="693233"/>
            <a:ext cx="615989" cy="537514"/>
            <a:chOff x="3213087" y="1347855"/>
            <a:chExt cx="723913" cy="631688"/>
          </a:xfrm>
          <a:solidFill>
            <a:srgbClr val="0070C0"/>
          </a:solidFill>
        </p:grpSpPr>
        <p:sp>
          <p:nvSpPr>
            <p:cNvPr id="25" name="任意多边形: 形状 24"/>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sp>
          <p:nvSpPr>
            <p:cNvPr id="26" name="任意多边形: 形状 25"/>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grpSp>
      <p:pic>
        <p:nvPicPr>
          <p:cNvPr id="3" name="图片 2" descr="4大"/>
          <p:cNvPicPr>
            <a:picLocks noChangeAspect="1"/>
          </p:cNvPicPr>
          <p:nvPr/>
        </p:nvPicPr>
        <p:blipFill>
          <a:blip r:embed="rId8"/>
          <a:stretch>
            <a:fillRect/>
          </a:stretch>
        </p:blipFill>
        <p:spPr>
          <a:xfrm>
            <a:off x="2115185" y="1951355"/>
            <a:ext cx="7507605" cy="3869690"/>
          </a:xfrm>
          <a:prstGeom prst="rect">
            <a:avLst/>
          </a:prstGeom>
        </p:spPr>
      </p:pic>
      <p:sp>
        <p:nvSpPr>
          <p:cNvPr id="4" name="矩形 3"/>
          <p:cNvSpPr/>
          <p:nvPr/>
        </p:nvSpPr>
        <p:spPr>
          <a:xfrm>
            <a:off x="2908300" y="3625215"/>
            <a:ext cx="1198880" cy="1322070"/>
          </a:xfrm>
          <a:prstGeom prst="rect">
            <a:avLst/>
          </a:prstGeom>
          <a:noFill/>
          <a:ln>
            <a:noFill/>
          </a:ln>
        </p:spPr>
        <p:txBody>
          <a:bodyPr wrap="none" rtlCol="0" anchor="t">
            <a:spAutoFit/>
          </a:bodyPr>
          <a:p>
            <a:pPr algn="ctr"/>
            <a:r>
              <a:rPr lang="zh-CN" altLang="en-US" sz="4000" b="1">
                <a:solidFill>
                  <a:schemeClr val="accent1"/>
                </a:solidFill>
                <a:effectLst>
                  <a:outerShdw blurRad="38100" dist="25400" dir="5400000" algn="ctr" rotWithShape="0">
                    <a:srgbClr val="6E747A">
                      <a:alpha val="43000"/>
                    </a:srgbClr>
                  </a:outerShdw>
                </a:effectLst>
              </a:rPr>
              <a:t>组织</a:t>
            </a:r>
            <a:endParaRPr lang="zh-CN" altLang="en-US"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4000" b="1">
                <a:solidFill>
                  <a:schemeClr val="accent1"/>
                </a:solidFill>
                <a:effectLst>
                  <a:outerShdw blurRad="38100" dist="25400" dir="5400000" algn="ctr" rotWithShape="0">
                    <a:srgbClr val="6E747A">
                      <a:alpha val="43000"/>
                    </a:srgbClr>
                  </a:outerShdw>
                </a:effectLst>
              </a:rPr>
              <a:t>实施</a:t>
            </a:r>
            <a:endParaRPr lang="zh-CN" altLang="en-US" sz="4000" b="1">
              <a:solidFill>
                <a:schemeClr val="accent1"/>
              </a:solidFill>
              <a:effectLst>
                <a:outerShdw blurRad="38100" dist="25400" dir="5400000" algn="ctr" rotWithShape="0">
                  <a:srgbClr val="6E747A">
                    <a:alpha val="43000"/>
                  </a:srgbClr>
                </a:outerShdw>
              </a:effectLst>
            </a:endParaRPr>
          </a:p>
        </p:txBody>
      </p:sp>
      <p:sp>
        <p:nvSpPr>
          <p:cNvPr id="5" name="矩形 4"/>
          <p:cNvSpPr/>
          <p:nvPr/>
        </p:nvSpPr>
        <p:spPr>
          <a:xfrm>
            <a:off x="4664710" y="2419985"/>
            <a:ext cx="1198880" cy="1322070"/>
          </a:xfrm>
          <a:prstGeom prst="rect">
            <a:avLst/>
          </a:prstGeom>
          <a:noFill/>
          <a:ln>
            <a:noFill/>
          </a:ln>
        </p:spPr>
        <p:txBody>
          <a:bodyPr wrap="none" rtlCol="0" anchor="t">
            <a:spAutoFit/>
            <a:scene3d>
              <a:camera prst="orthographicFront"/>
              <a:lightRig rig="threePt" dir="t"/>
            </a:scene3d>
          </a:bodyPr>
          <a:p>
            <a:pPr algn="ctr"/>
            <a:r>
              <a:rPr lang="zh-CN" altLang="en-US" sz="4000" b="1">
                <a:solidFill>
                  <a:schemeClr val="accent1"/>
                </a:solidFill>
                <a:effectLst>
                  <a:outerShdw blurRad="38100" dist="25400" dir="5400000" algn="ctr" rotWithShape="0">
                    <a:srgbClr val="6E747A">
                      <a:alpha val="43000"/>
                    </a:srgbClr>
                  </a:outerShdw>
                </a:effectLst>
              </a:rPr>
              <a:t>完善</a:t>
            </a:r>
            <a:endParaRPr lang="zh-CN" altLang="en-US" sz="4000" b="1">
              <a:solidFill>
                <a:schemeClr val="accent1"/>
              </a:solidFill>
              <a:effectLst>
                <a:outerShdw blurRad="38100" dist="25400" dir="5400000" algn="ctr" rotWithShape="0">
                  <a:srgbClr val="6E747A">
                    <a:alpha val="43000"/>
                  </a:srgbClr>
                </a:outerShdw>
              </a:effectLst>
            </a:endParaRPr>
          </a:p>
          <a:p>
            <a:pPr algn="ctr"/>
            <a:r>
              <a:rPr lang="zh-CN" altLang="en-US" sz="4000" b="1">
                <a:solidFill>
                  <a:schemeClr val="accent1"/>
                </a:solidFill>
                <a:effectLst>
                  <a:outerShdw blurRad="38100" dist="25400" dir="5400000" algn="ctr" rotWithShape="0">
                    <a:srgbClr val="6E747A">
                      <a:alpha val="43000"/>
                    </a:srgbClr>
                  </a:outerShdw>
                </a:effectLst>
              </a:rPr>
              <a:t>投入</a:t>
            </a:r>
            <a:endParaRPr lang="zh-CN" altLang="en-US" sz="4000" b="1">
              <a:solidFill>
                <a:schemeClr val="accent1"/>
              </a:solidFill>
              <a:effectLst>
                <a:outerShdw blurRad="38100" dist="25400" dir="5400000" algn="ctr" rotWithShape="0">
                  <a:srgbClr val="6E747A">
                    <a:alpha val="43000"/>
                  </a:srgbClr>
                </a:outerShdw>
              </a:effectLst>
            </a:endParaRPr>
          </a:p>
        </p:txBody>
      </p:sp>
      <p:sp>
        <p:nvSpPr>
          <p:cNvPr id="6" name="矩形 5"/>
          <p:cNvSpPr/>
          <p:nvPr/>
        </p:nvSpPr>
        <p:spPr>
          <a:xfrm>
            <a:off x="6363970" y="3244215"/>
            <a:ext cx="1198880" cy="1322070"/>
          </a:xfrm>
          <a:prstGeom prst="rect">
            <a:avLst/>
          </a:prstGeom>
          <a:noFill/>
          <a:ln>
            <a:noFill/>
          </a:ln>
        </p:spPr>
        <p:txBody>
          <a:bodyPr wrap="none" rtlCol="0" anchor="t">
            <a:spAutoFit/>
            <a:scene3d>
              <a:camera prst="orthographicFront"/>
              <a:lightRig rig="threePt" dir="t"/>
            </a:scene3d>
          </a:bodyPr>
          <a:p>
            <a:pPr algn="ctr"/>
            <a:r>
              <a:rPr lang="zh-CN" altLang="en-US" sz="4000" b="1">
                <a:solidFill>
                  <a:schemeClr val="accent1"/>
                </a:solidFill>
                <a:effectLst>
                  <a:outerShdw blurRad="38100" dist="25400" dir="5400000" algn="ctr" rotWithShape="0">
                    <a:srgbClr val="6E747A">
                      <a:alpha val="43000"/>
                    </a:srgbClr>
                  </a:outerShdw>
                </a:effectLst>
              </a:rPr>
              <a:t>监测</a:t>
            </a:r>
            <a:endParaRPr lang="zh-CN" altLang="en-US" sz="4000" b="1">
              <a:solidFill>
                <a:schemeClr val="accent1"/>
              </a:solidFill>
              <a:effectLst>
                <a:outerShdw blurRad="38100" dist="25400" dir="5400000" algn="ctr" rotWithShape="0">
                  <a:srgbClr val="6E747A">
                    <a:alpha val="43000"/>
                  </a:srgbClr>
                </a:outerShdw>
              </a:effectLst>
            </a:endParaRPr>
          </a:p>
          <a:p>
            <a:pPr algn="ctr"/>
            <a:r>
              <a:rPr lang="zh-CN" altLang="en-US" sz="4000" b="1">
                <a:solidFill>
                  <a:schemeClr val="accent1"/>
                </a:solidFill>
                <a:effectLst>
                  <a:outerShdw blurRad="38100" dist="25400" dir="5400000" algn="ctr" rotWithShape="0">
                    <a:srgbClr val="6E747A">
                      <a:alpha val="43000"/>
                    </a:srgbClr>
                  </a:outerShdw>
                </a:effectLst>
              </a:rPr>
              <a:t>评估</a:t>
            </a:r>
            <a:endParaRPr lang="zh-CN" altLang="en-US" sz="4000" b="1">
              <a:solidFill>
                <a:schemeClr val="accent1"/>
              </a:solidFill>
              <a:effectLst>
                <a:outerShdw blurRad="38100" dist="25400" dir="5400000" algn="ctr" rotWithShape="0">
                  <a:srgbClr val="6E747A">
                    <a:alpha val="43000"/>
                  </a:srgbClr>
                </a:outerShdw>
              </a:effectLst>
            </a:endParaRPr>
          </a:p>
        </p:txBody>
      </p:sp>
      <p:sp>
        <p:nvSpPr>
          <p:cNvPr id="7" name="矩形 6"/>
          <p:cNvSpPr/>
          <p:nvPr/>
        </p:nvSpPr>
        <p:spPr>
          <a:xfrm>
            <a:off x="7803515" y="2379345"/>
            <a:ext cx="1198880" cy="1322070"/>
          </a:xfrm>
          <a:prstGeom prst="rect">
            <a:avLst/>
          </a:prstGeom>
          <a:noFill/>
          <a:ln>
            <a:noFill/>
          </a:ln>
        </p:spPr>
        <p:txBody>
          <a:bodyPr wrap="none" rtlCol="0" anchor="t">
            <a:spAutoFit/>
            <a:scene3d>
              <a:camera prst="orthographicFront"/>
              <a:lightRig rig="threePt" dir="t"/>
            </a:scene3d>
          </a:bodyPr>
          <a:p>
            <a:pPr algn="ctr"/>
            <a:r>
              <a:rPr lang="zh-CN" altLang="en-US" sz="4000" b="1">
                <a:solidFill>
                  <a:schemeClr val="accent1"/>
                </a:solidFill>
                <a:effectLst>
                  <a:outerShdw blurRad="38100" dist="25400" dir="5400000" algn="ctr" rotWithShape="0">
                    <a:srgbClr val="6E747A">
                      <a:alpha val="43000"/>
                    </a:srgbClr>
                  </a:outerShdw>
                </a:effectLst>
              </a:rPr>
              <a:t>宣传</a:t>
            </a:r>
            <a:endParaRPr lang="zh-CN" altLang="en-US" sz="4000" b="1">
              <a:solidFill>
                <a:schemeClr val="accent1"/>
              </a:solidFill>
              <a:effectLst>
                <a:outerShdw blurRad="38100" dist="25400" dir="5400000" algn="ctr" rotWithShape="0">
                  <a:srgbClr val="6E747A">
                    <a:alpha val="43000"/>
                  </a:srgbClr>
                </a:outerShdw>
              </a:effectLst>
            </a:endParaRPr>
          </a:p>
          <a:p>
            <a:pPr algn="ctr"/>
            <a:r>
              <a:rPr lang="zh-CN" altLang="en-US" sz="4000" b="1">
                <a:solidFill>
                  <a:schemeClr val="accent1"/>
                </a:solidFill>
                <a:effectLst>
                  <a:outerShdw blurRad="38100" dist="25400" dir="5400000" algn="ctr" rotWithShape="0">
                    <a:srgbClr val="6E747A">
                      <a:alpha val="43000"/>
                    </a:srgbClr>
                  </a:outerShdw>
                </a:effectLst>
              </a:rPr>
              <a:t>引导</a:t>
            </a:r>
            <a:endParaRPr lang="zh-CN" altLang="en-US" sz="4000" b="1">
              <a:solidFill>
                <a:schemeClr val="accent1"/>
              </a:solidFill>
              <a:effectLst>
                <a:outerShdw blurRad="38100" dist="25400" dir="5400000" algn="ctr" rotWithShape="0">
                  <a:srgbClr val="6E747A">
                    <a:alpha val="43000"/>
                  </a:srgbClr>
                </a:outerShdw>
              </a:effectLs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9" name="矩形 18"/>
          <p:cNvSpPr/>
          <p:nvPr/>
        </p:nvSpPr>
        <p:spPr>
          <a:xfrm>
            <a:off x="0" y="4631790"/>
            <a:ext cx="12192001" cy="1905000"/>
          </a:xfrm>
          <a:prstGeom prst="rect">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5400000">
            <a:off x="150151" y="-150151"/>
            <a:ext cx="1210997" cy="1511300"/>
            <a:chOff x="0" y="3616960"/>
            <a:chExt cx="4241800" cy="3241041"/>
          </a:xfrm>
        </p:grpSpPr>
        <p:sp>
          <p:nvSpPr>
            <p:cNvPr id="6" name="等腰三角形 5"/>
            <p:cNvSpPr/>
            <p:nvPr/>
          </p:nvSpPr>
          <p:spPr>
            <a:xfrm>
              <a:off x="0" y="361696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0" y="3616961"/>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009658" y="521226"/>
            <a:ext cx="3464959" cy="755650"/>
          </a:xfrm>
          <a:prstGeom prst="rect">
            <a:avLst/>
          </a:prstGeom>
          <a:noFill/>
        </p:spPr>
        <p:txBody>
          <a:bodyPr wrap="square">
            <a:spAutoFit/>
          </a:bodyPr>
          <a:lstStyle/>
          <a:p>
            <a:pPr>
              <a:lnSpc>
                <a:spcPct val="120000"/>
              </a:lnSpc>
            </a:pPr>
            <a:r>
              <a:rPr lang="en-US" altLang="zh-CN" sz="2800" spc="300" dirty="0">
                <a:solidFill>
                  <a:schemeClr val="tx1">
                    <a:lumMod val="85000"/>
                    <a:lumOff val="15000"/>
                  </a:schemeClr>
                </a:solidFill>
                <a:latin typeface="思源黑体 CN Bold" panose="020B0800000000000000" pitchFamily="34" charset="-122"/>
                <a:ea typeface="思源黑体 CN Bold" panose="020B0800000000000000" pitchFamily="34" charset="-122"/>
              </a:rPr>
              <a:t>   </a:t>
            </a:r>
            <a:r>
              <a:rPr lang="en-US" altLang="zh-CN" sz="3600" spc="300" dirty="0">
                <a:solidFill>
                  <a:srgbClr val="C00000"/>
                </a:solidFill>
                <a:latin typeface="思源黑体 CN Bold" panose="020B0800000000000000" pitchFamily="34" charset="-122"/>
                <a:ea typeface="思源黑体 CN Bold" panose="020B0800000000000000" pitchFamily="34" charset="-122"/>
              </a:rPr>
              <a:t>1.</a:t>
            </a:r>
            <a:r>
              <a:rPr lang="zh-CN" altLang="en-US" sz="3600" spc="300" dirty="0">
                <a:solidFill>
                  <a:srgbClr val="C00000"/>
                </a:solidFill>
                <a:latin typeface="思源黑体 CN Bold" panose="020B0800000000000000" pitchFamily="34" charset="-122"/>
                <a:ea typeface="思源黑体 CN Bold" panose="020B0800000000000000" pitchFamily="34" charset="-122"/>
              </a:rPr>
              <a:t>组织实施</a:t>
            </a:r>
            <a:endParaRPr lang="zh-CN" altLang="en-US" sz="3600" spc="300" dirty="0">
              <a:solidFill>
                <a:srgbClr val="C00000"/>
              </a:solidFill>
              <a:latin typeface="思源黑体 CN Bold" panose="020B0800000000000000" pitchFamily="34" charset="-122"/>
              <a:ea typeface="思源黑体 CN Bold" panose="020B0800000000000000" pitchFamily="34" charset="-122"/>
            </a:endParaRPr>
          </a:p>
        </p:txBody>
      </p:sp>
      <p:sp>
        <p:nvSpPr>
          <p:cNvPr id="2" name="矩形 1"/>
          <p:cNvSpPr/>
          <p:nvPr/>
        </p:nvSpPr>
        <p:spPr>
          <a:xfrm>
            <a:off x="-1" y="4953000"/>
            <a:ext cx="12192001" cy="1905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9650" y="1358900"/>
            <a:ext cx="10172700" cy="472440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20800" y="1570040"/>
            <a:ext cx="9550400" cy="4015105"/>
          </a:xfrm>
          <a:prstGeom prst="rect">
            <a:avLst/>
          </a:prstGeom>
          <a:noFill/>
        </p:spPr>
        <p:txBody>
          <a:bodyPr wrap="square" rtlCol="0">
            <a:spAutoFit/>
          </a:bodyPr>
          <a:lstStyle/>
          <a:p>
            <a:pPr algn="just" fontAlgn="auto">
              <a:lnSpc>
                <a:spcPct val="150000"/>
              </a:lnSpc>
              <a:spcAft>
                <a:spcPts val="600"/>
              </a:spcAft>
            </a:pPr>
            <a:r>
              <a:rPr lang="en-US"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建立完善党委统一领导、党政齐抓共管、部门通力协作、全社会参与的工作机制。各</a:t>
            </a:r>
            <a:r>
              <a:rPr lang="zh-CN"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地</a:t>
            </a:r>
            <a:r>
              <a:rPr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建立相应工作推进机制，落实对基层机构的建设主导责任，科学规划与布局，对机构建设、设施设备和运行予以保障。</a:t>
            </a:r>
            <a:endParaRPr lang="zh-CN" altLang="en-US" sz="3400" spc="12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1"/>
          <p:cNvSpPr>
            <a:spLocks noChangeAspect="1"/>
          </p:cNvSpPr>
          <p:nvPr>
            <p:custDataLst>
              <p:tags r:id="rId1"/>
            </p:custDataLst>
          </p:nvPr>
        </p:nvSpPr>
        <p:spPr>
          <a:xfrm>
            <a:off x="1812115" y="1111765"/>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2E75B6"/>
          </a:solidFill>
          <a:ln>
            <a:noFill/>
          </a:ln>
        </p:spPr>
        <p:style>
          <a:lnRef idx="2">
            <a:srgbClr val="2E75B6">
              <a:shade val="50000"/>
            </a:srgbClr>
          </a:lnRef>
          <a:fillRef idx="1">
            <a:srgbClr val="2E75B6"/>
          </a:fillRef>
          <a:effectRef idx="0">
            <a:srgbClr val="2E75B6"/>
          </a:effectRef>
          <a:fontRef idx="minor">
            <a:sysClr val="window" lastClr="FFFFFF"/>
          </a:fontRef>
        </p:style>
        <p:txBody>
          <a:bodyPr rtlCol="0" anchor="ctr"/>
          <a:p>
            <a:pPr algn="ctr"/>
            <a:endParaRPr lang="zh-CN" altLang="en-US" dirty="0"/>
          </a:p>
        </p:txBody>
      </p:sp>
      <p:sp>
        <p:nvSpPr>
          <p:cNvPr id="6" name="任意多边形 31"/>
          <p:cNvSpPr>
            <a:spLocks noChangeAspect="1"/>
          </p:cNvSpPr>
          <p:nvPr>
            <p:custDataLst>
              <p:tags r:id="rId2"/>
            </p:custDataLst>
          </p:nvPr>
        </p:nvSpPr>
        <p:spPr>
          <a:xfrm rot="10800000">
            <a:off x="9948791" y="4493548"/>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2E75B6"/>
          </a:solidFill>
          <a:ln>
            <a:noFill/>
          </a:ln>
        </p:spPr>
        <p:style>
          <a:lnRef idx="2">
            <a:srgbClr val="2E75B6">
              <a:shade val="50000"/>
            </a:srgbClr>
          </a:lnRef>
          <a:fillRef idx="1">
            <a:srgbClr val="2E75B6"/>
          </a:fillRef>
          <a:effectRef idx="0">
            <a:srgbClr val="2E75B6"/>
          </a:effectRef>
          <a:fontRef idx="minor">
            <a:sysClr val="window" lastClr="FFFFFF"/>
          </a:fontRef>
        </p:style>
        <p:txBody>
          <a:bodyPr rtlCol="0" anchor="ctr"/>
          <a:p>
            <a:pPr algn="ctr"/>
            <a:endParaRPr lang="zh-CN" altLang="en-US"/>
          </a:p>
        </p:txBody>
      </p:sp>
      <p:sp>
        <p:nvSpPr>
          <p:cNvPr id="7" name="矩形 6"/>
          <p:cNvSpPr/>
          <p:nvPr>
            <p:custDataLst>
              <p:tags r:id="rId3"/>
            </p:custDataLst>
          </p:nvPr>
        </p:nvSpPr>
        <p:spPr>
          <a:xfrm>
            <a:off x="2040890" y="1980565"/>
            <a:ext cx="8110855" cy="2897505"/>
          </a:xfrm>
          <a:prstGeom prst="rect">
            <a:avLst/>
          </a:prstGeom>
        </p:spPr>
        <p:txBody>
          <a:bodyPr wrap="square" anchor="ctr" anchorCtr="0"/>
          <a:p>
            <a:pPr marL="0" marR="0" lvl="0" indent="0" algn="just" defTabSz="914400" rtl="0" fontAlgn="auto">
              <a:lnSpc>
                <a:spcPct val="150000"/>
              </a:lnSpc>
              <a:spcBef>
                <a:spcPts val="0"/>
              </a:spcBef>
              <a:spcAft>
                <a:spcPts val="0"/>
              </a:spcAft>
              <a:buClrTx/>
              <a:buSzTx/>
              <a:buFontTx/>
              <a:buNone/>
            </a:pPr>
            <a:r>
              <a:rPr lang="en-US" altLang="zh-CN" sz="3200">
                <a:latin typeface="方正小标宋简体" panose="02000000000000000000" charset="-122"/>
                <a:ea typeface="方正小标宋简体" panose="02000000000000000000" charset="-122"/>
                <a:cs typeface="方正小标宋简体" panose="02000000000000000000" charset="-122"/>
                <a:sym typeface="+mn-ea"/>
              </a:rPr>
              <a:t>        </a:t>
            </a:r>
            <a:r>
              <a:rPr lang="zh-CN" altLang="en-US" sz="3200" u="sng">
                <a:latin typeface="方正小标宋简体" panose="02000000000000000000" charset="-122"/>
                <a:ea typeface="方正小标宋简体" panose="02000000000000000000" charset="-122"/>
                <a:cs typeface="方正小标宋简体" panose="02000000000000000000" charset="-122"/>
                <a:sym typeface="+mn-ea"/>
              </a:rPr>
              <a:t>近日，汕尾市人民政府印发《汕尾市卫生健康事业发展“十四五”规划》（以下简称《规划》）。现就《规划》主要内容逐一解读</a:t>
            </a:r>
            <a:r>
              <a:rPr lang="en-US" altLang="zh-CN" sz="3200" u="sng">
                <a:latin typeface="方正小标宋简体" panose="02000000000000000000" charset="-122"/>
                <a:ea typeface="方正小标宋简体" panose="02000000000000000000" charset="-122"/>
                <a:cs typeface="方正小标宋简体" panose="02000000000000000000" charset="-122"/>
                <a:sym typeface="+mn-ea"/>
              </a:rPr>
              <a:t> </a:t>
            </a:r>
            <a:r>
              <a:rPr lang="en-US" altLang="zh-CN" sz="3200" u="sng">
                <a:latin typeface="方正小标宋简体" panose="02000000000000000000" charset="-122"/>
                <a:ea typeface="方正小标宋简体" panose="02000000000000000000" charset="-122"/>
                <a:cs typeface="方正小标宋简体" panose="02000000000000000000" charset="-122"/>
              </a:rPr>
              <a:t>:</a:t>
            </a:r>
            <a:endParaRPr kumimoji="0" lang="en-US" altLang="zh-CN" sz="3200" b="1" i="0" u="sng" strike="noStrike" kern="1200" cap="none" spc="200" normalizeH="0" noProof="0" dirty="0">
              <a:ln>
                <a:noFill/>
              </a:ln>
              <a:solidFill>
                <a:sysClr val="windowText" lastClr="000000">
                  <a:lumMod val="85000"/>
                  <a:lumOff val="15000"/>
                </a:sysClr>
              </a:solidFill>
              <a:effectLst/>
              <a:uLnTx/>
              <a:uFillTx/>
              <a:latin typeface="方正小标宋简体" panose="02000000000000000000" charset="-122"/>
              <a:ea typeface="方正小标宋简体" panose="02000000000000000000" charset="-122"/>
              <a:cs typeface="方正小标宋简体" panose="020000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9" name="矩形 18"/>
          <p:cNvSpPr/>
          <p:nvPr/>
        </p:nvSpPr>
        <p:spPr>
          <a:xfrm>
            <a:off x="0" y="4631790"/>
            <a:ext cx="12192001" cy="1905000"/>
          </a:xfrm>
          <a:prstGeom prst="rect">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5400000">
            <a:off x="150151" y="-150151"/>
            <a:ext cx="1210997" cy="1511300"/>
            <a:chOff x="0" y="3616960"/>
            <a:chExt cx="4241800" cy="3241041"/>
          </a:xfrm>
        </p:grpSpPr>
        <p:sp>
          <p:nvSpPr>
            <p:cNvPr id="6" name="等腰三角形 5"/>
            <p:cNvSpPr/>
            <p:nvPr/>
          </p:nvSpPr>
          <p:spPr>
            <a:xfrm>
              <a:off x="0" y="361696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0" y="3616961"/>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77983" y="701566"/>
            <a:ext cx="3464959" cy="607695"/>
          </a:xfrm>
          <a:prstGeom prst="rect">
            <a:avLst/>
          </a:prstGeom>
          <a:noFill/>
        </p:spPr>
        <p:txBody>
          <a:bodyPr wrap="square">
            <a:spAutoFit/>
          </a:bodyPr>
          <a:lstStyle/>
          <a:p>
            <a:pPr>
              <a:lnSpc>
                <a:spcPct val="120000"/>
              </a:lnSpc>
            </a:pPr>
            <a:r>
              <a:rPr lang="en-US" altLang="zh-CN" sz="2800" b="1" spc="300" dirty="0">
                <a:solidFill>
                  <a:srgbClr val="C00000"/>
                </a:solidFill>
                <a:latin typeface="思源黑体 CN Bold" panose="020B0800000000000000" pitchFamily="34" charset="-122"/>
                <a:ea typeface="思源黑体 CN Bold" panose="020B0800000000000000" pitchFamily="34" charset="-122"/>
              </a:rPr>
              <a:t> 2.</a:t>
            </a:r>
            <a:r>
              <a:rPr lang="zh-CN" altLang="en-US" sz="2800" b="1" spc="300" dirty="0">
                <a:solidFill>
                  <a:srgbClr val="C00000"/>
                </a:solidFill>
                <a:latin typeface="思源黑体 CN Bold" panose="020B0800000000000000" pitchFamily="34" charset="-122"/>
                <a:ea typeface="思源黑体 CN Bold" panose="020B0800000000000000" pitchFamily="34" charset="-122"/>
              </a:rPr>
              <a:t>完善投入</a:t>
            </a:r>
            <a:endParaRPr lang="zh-CN" altLang="en-US" sz="2800" b="1" spc="300" dirty="0">
              <a:solidFill>
                <a:srgbClr val="C00000"/>
              </a:solidFill>
              <a:latin typeface="思源黑体 CN Bold" panose="020B0800000000000000" pitchFamily="34" charset="-122"/>
              <a:ea typeface="思源黑体 CN Bold" panose="020B0800000000000000" pitchFamily="34" charset="-122"/>
            </a:endParaRPr>
          </a:p>
        </p:txBody>
      </p:sp>
      <p:sp>
        <p:nvSpPr>
          <p:cNvPr id="2" name="矩形 1"/>
          <p:cNvSpPr/>
          <p:nvPr/>
        </p:nvSpPr>
        <p:spPr>
          <a:xfrm>
            <a:off x="-1" y="4953000"/>
            <a:ext cx="12192001" cy="1905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9650" y="1358900"/>
            <a:ext cx="10172700" cy="472440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320800" y="1813490"/>
            <a:ext cx="9550400" cy="3230245"/>
          </a:xfrm>
          <a:prstGeom prst="rect">
            <a:avLst/>
          </a:prstGeom>
          <a:noFill/>
        </p:spPr>
        <p:txBody>
          <a:bodyPr wrap="square" rtlCol="0">
            <a:spAutoFit/>
          </a:bodyPr>
          <a:lstStyle/>
          <a:p>
            <a:pPr fontAlgn="auto">
              <a:lnSpc>
                <a:spcPct val="150000"/>
              </a:lnSpc>
              <a:spcAft>
                <a:spcPts val="600"/>
              </a:spcAft>
            </a:pPr>
            <a:r>
              <a:rPr lang="en-US"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完善政府主导的多元化卫生筹资机制，强化政府对卫生健康基本公共服务的投入责任。各级政府建立适应医药卫生体制改革的投入机制，保障卫生健康事业发展顺利推进。</a:t>
            </a:r>
            <a:endParaRPr lang="zh-CN" altLang="en-US" sz="3400" spc="12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9" name="矩形 18"/>
          <p:cNvSpPr/>
          <p:nvPr/>
        </p:nvSpPr>
        <p:spPr>
          <a:xfrm>
            <a:off x="0" y="4631790"/>
            <a:ext cx="12192001" cy="1905000"/>
          </a:xfrm>
          <a:prstGeom prst="rect">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5400000">
            <a:off x="150151" y="-150151"/>
            <a:ext cx="1210997" cy="1511300"/>
            <a:chOff x="0" y="3616960"/>
            <a:chExt cx="4241800" cy="3241041"/>
          </a:xfrm>
        </p:grpSpPr>
        <p:sp>
          <p:nvSpPr>
            <p:cNvPr id="6" name="等腰三角形 5"/>
            <p:cNvSpPr/>
            <p:nvPr/>
          </p:nvSpPr>
          <p:spPr>
            <a:xfrm>
              <a:off x="0" y="361696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0" y="3616961"/>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320808" y="701566"/>
            <a:ext cx="3464959" cy="607695"/>
          </a:xfrm>
          <a:prstGeom prst="rect">
            <a:avLst/>
          </a:prstGeom>
          <a:noFill/>
        </p:spPr>
        <p:txBody>
          <a:bodyPr wrap="square">
            <a:spAutoFit/>
          </a:bodyPr>
          <a:lstStyle/>
          <a:p>
            <a:pPr>
              <a:lnSpc>
                <a:spcPct val="120000"/>
              </a:lnSpc>
            </a:pPr>
            <a:r>
              <a:rPr lang="en-US" altLang="zh-CN" sz="2800" spc="300" dirty="0">
                <a:solidFill>
                  <a:schemeClr val="tx1">
                    <a:lumMod val="85000"/>
                    <a:lumOff val="15000"/>
                  </a:schemeClr>
                </a:solidFill>
                <a:latin typeface="思源黑体 CN Bold" panose="020B0800000000000000" pitchFamily="34" charset="-122"/>
                <a:ea typeface="思源黑体 CN Bold" panose="020B0800000000000000" pitchFamily="34" charset="-122"/>
              </a:rPr>
              <a:t>  </a:t>
            </a:r>
            <a:r>
              <a:rPr lang="en-US" altLang="zh-CN" sz="2800" b="1" spc="300" dirty="0">
                <a:solidFill>
                  <a:srgbClr val="C00000"/>
                </a:solidFill>
                <a:latin typeface="思源黑体 CN Bold" panose="020B0800000000000000" pitchFamily="34" charset="-122"/>
                <a:ea typeface="思源黑体 CN Bold" panose="020B0800000000000000" pitchFamily="34" charset="-122"/>
              </a:rPr>
              <a:t> 3.</a:t>
            </a:r>
            <a:r>
              <a:rPr lang="zh-CN" altLang="en-US" sz="2800" b="1" spc="300" dirty="0">
                <a:solidFill>
                  <a:srgbClr val="C00000"/>
                </a:solidFill>
                <a:latin typeface="思源黑体 CN Bold" panose="020B0800000000000000" pitchFamily="34" charset="-122"/>
                <a:ea typeface="思源黑体 CN Bold" panose="020B0800000000000000" pitchFamily="34" charset="-122"/>
              </a:rPr>
              <a:t>监测评估</a:t>
            </a:r>
            <a:endParaRPr lang="zh-CN" altLang="en-US" sz="2800" b="1" spc="300" dirty="0">
              <a:solidFill>
                <a:srgbClr val="C00000"/>
              </a:solidFill>
              <a:latin typeface="思源黑体 CN Bold" panose="020B0800000000000000" pitchFamily="34" charset="-122"/>
              <a:ea typeface="思源黑体 CN Bold" panose="020B0800000000000000" pitchFamily="34" charset="-122"/>
            </a:endParaRPr>
          </a:p>
        </p:txBody>
      </p:sp>
      <p:sp>
        <p:nvSpPr>
          <p:cNvPr id="2" name="矩形 1"/>
          <p:cNvSpPr/>
          <p:nvPr/>
        </p:nvSpPr>
        <p:spPr>
          <a:xfrm>
            <a:off x="-1" y="4953000"/>
            <a:ext cx="12192001" cy="1905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9650" y="1309370"/>
            <a:ext cx="10172700" cy="472440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320800" y="1884045"/>
            <a:ext cx="9324975" cy="3230245"/>
          </a:xfrm>
          <a:prstGeom prst="rect">
            <a:avLst/>
          </a:prstGeom>
          <a:noFill/>
        </p:spPr>
        <p:txBody>
          <a:bodyPr wrap="square" rtlCol="0">
            <a:spAutoFit/>
          </a:bodyPr>
          <a:lstStyle/>
          <a:p>
            <a:pPr fontAlgn="auto">
              <a:lnSpc>
                <a:spcPct val="150000"/>
              </a:lnSpc>
              <a:spcAft>
                <a:spcPts val="600"/>
              </a:spcAft>
            </a:pPr>
            <a:r>
              <a:rPr lang="en-US"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建立监测评估机制，对规划实施进度和效果开展全面评估，监督重大项目的执行情况。对监测评估发现的问题，加强督导和纠偏，确保规划目标的实现。</a:t>
            </a:r>
            <a:endParaRPr lang="zh-CN" altLang="en-US" sz="3400" spc="12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9" name="矩形 18"/>
          <p:cNvSpPr/>
          <p:nvPr/>
        </p:nvSpPr>
        <p:spPr>
          <a:xfrm>
            <a:off x="0" y="4631790"/>
            <a:ext cx="12192001" cy="1905000"/>
          </a:xfrm>
          <a:prstGeom prst="rect">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5400000">
            <a:off x="150151" y="-150151"/>
            <a:ext cx="1210997" cy="1511300"/>
            <a:chOff x="0" y="3616960"/>
            <a:chExt cx="4241800" cy="3241041"/>
          </a:xfrm>
        </p:grpSpPr>
        <p:sp>
          <p:nvSpPr>
            <p:cNvPr id="6" name="等腰三角形 5"/>
            <p:cNvSpPr/>
            <p:nvPr/>
          </p:nvSpPr>
          <p:spPr>
            <a:xfrm>
              <a:off x="0" y="3616960"/>
              <a:ext cx="4241800" cy="3241040"/>
            </a:xfrm>
            <a:prstGeom prst="triangle">
              <a:avLst>
                <a:gd name="adj" fmla="val 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0" y="3616961"/>
              <a:ext cx="2458720" cy="3241040"/>
            </a:xfrm>
            <a:prstGeom prst="triangle">
              <a:avLst>
                <a:gd name="adj" fmla="val 0"/>
              </a:avLst>
            </a:prstGeom>
            <a:solidFill>
              <a:srgbClr val="4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320808" y="603141"/>
            <a:ext cx="3464959" cy="607695"/>
          </a:xfrm>
          <a:prstGeom prst="rect">
            <a:avLst/>
          </a:prstGeom>
          <a:noFill/>
        </p:spPr>
        <p:txBody>
          <a:bodyPr wrap="square">
            <a:spAutoFit/>
          </a:bodyPr>
          <a:lstStyle/>
          <a:p>
            <a:pPr>
              <a:lnSpc>
                <a:spcPct val="120000"/>
              </a:lnSpc>
            </a:pPr>
            <a:r>
              <a:rPr lang="en-US" altLang="zh-CN" sz="2800" spc="300" dirty="0">
                <a:solidFill>
                  <a:schemeClr val="tx1">
                    <a:lumMod val="85000"/>
                    <a:lumOff val="15000"/>
                  </a:schemeClr>
                </a:solidFill>
                <a:latin typeface="思源黑体 CN Bold" panose="020B0800000000000000" pitchFamily="34" charset="-122"/>
                <a:ea typeface="思源黑体 CN Bold" panose="020B0800000000000000" pitchFamily="34" charset="-122"/>
              </a:rPr>
              <a:t>    </a:t>
            </a:r>
            <a:r>
              <a:rPr lang="en-US" altLang="zh-CN" sz="2800" b="1" spc="300" dirty="0">
                <a:solidFill>
                  <a:srgbClr val="C00000"/>
                </a:solidFill>
                <a:latin typeface="思源黑体 CN Bold" panose="020B0800000000000000" pitchFamily="34" charset="-122"/>
                <a:ea typeface="思源黑体 CN Bold" panose="020B0800000000000000" pitchFamily="34" charset="-122"/>
              </a:rPr>
              <a:t>4.</a:t>
            </a:r>
            <a:r>
              <a:rPr lang="zh-CN" altLang="en-US" sz="2800" b="1" spc="300" dirty="0">
                <a:solidFill>
                  <a:srgbClr val="C00000"/>
                </a:solidFill>
                <a:latin typeface="思源黑体 CN Bold" panose="020B0800000000000000" pitchFamily="34" charset="-122"/>
                <a:ea typeface="思源黑体 CN Bold" panose="020B0800000000000000" pitchFamily="34" charset="-122"/>
              </a:rPr>
              <a:t>宣传引导</a:t>
            </a:r>
            <a:endParaRPr lang="zh-CN" altLang="en-US" sz="2800" b="1" spc="300" dirty="0">
              <a:solidFill>
                <a:srgbClr val="C00000"/>
              </a:solidFill>
              <a:latin typeface="思源黑体 CN Bold" panose="020B0800000000000000" pitchFamily="34" charset="-122"/>
              <a:ea typeface="思源黑体 CN Bold" panose="020B0800000000000000" pitchFamily="34" charset="-122"/>
            </a:endParaRPr>
          </a:p>
        </p:txBody>
      </p:sp>
      <p:sp>
        <p:nvSpPr>
          <p:cNvPr id="2" name="矩形 1"/>
          <p:cNvSpPr/>
          <p:nvPr/>
        </p:nvSpPr>
        <p:spPr>
          <a:xfrm>
            <a:off x="-1" y="4953000"/>
            <a:ext cx="12192001" cy="1905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9650" y="1210945"/>
            <a:ext cx="10172700" cy="472440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511300" y="1859280"/>
            <a:ext cx="8904605" cy="2445385"/>
          </a:xfrm>
          <a:prstGeom prst="rect">
            <a:avLst/>
          </a:prstGeom>
          <a:noFill/>
        </p:spPr>
        <p:txBody>
          <a:bodyPr wrap="square" rtlCol="0">
            <a:spAutoFit/>
          </a:bodyPr>
          <a:lstStyle/>
          <a:p>
            <a:pPr fontAlgn="auto">
              <a:lnSpc>
                <a:spcPct val="150000"/>
              </a:lnSpc>
              <a:spcAft>
                <a:spcPts val="600"/>
              </a:spcAft>
            </a:pPr>
            <a:r>
              <a:rPr lang="en-US"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sz="34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坚持正确的舆论导向，营造卫生健康发展的良好社会氛围，引导全社会关心、理解和支持卫生健康事业。</a:t>
            </a:r>
            <a:endParaRPr lang="zh-CN" altLang="en-US" sz="3400" spc="120" dirty="0">
              <a:latin typeface="思源黑体 CN Light" panose="020B0300000000000000" pitchFamily="34" charset="-122"/>
              <a:ea typeface="思源黑体 CN Light" panose="020B03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3332480" y="1254760"/>
            <a:ext cx="7174865" cy="4101465"/>
          </a:xfrm>
          <a:prstGeom prst="rect">
            <a:avLst/>
          </a:prstGeom>
          <a:noFill/>
        </p:spPr>
        <p:txBody>
          <a:bodyPr lIns="91440" tIns="45720" rIns="91440" bIns="45720" anchor="ctr">
            <a:normAutofit fontScale="50000"/>
          </a:bodyPr>
          <a:p>
            <a:pPr fontAlgn="auto">
              <a:lnSpc>
                <a:spcPct val="150000"/>
              </a:lnSpc>
            </a:pPr>
            <a:r>
              <a:rPr lang="en-US" altLang="zh-CN" sz="20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《规划》以《广东省卫生健康事业发展“十四五”规划》</a:t>
            </a:r>
            <a:r>
              <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《中共汕尾市委关于制定汕尾市国民经济和社会发展第十四个五年规划和二〇三五年远景目标的建议》为基本依据</a:t>
            </a:r>
            <a:r>
              <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a:t>
            </a:r>
            <a:endPar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endParaRPr>
          </a:p>
          <a:p>
            <a:pPr fontAlgn="auto">
              <a:lnSpc>
                <a:spcPct val="150000"/>
              </a:lnSpc>
            </a:pPr>
            <a:r>
              <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   在目标、指标设置上，《规划》</a:t>
            </a:r>
            <a:r>
              <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提出</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2025年达到广东省平均水平，充分考虑了汕尾卫生健康工作的实际，突出汕尾特色，也对今后的工作提出</a:t>
            </a:r>
            <a:r>
              <a:rPr lang="zh-CN" altLang="en-US"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较</a:t>
            </a:r>
            <a:r>
              <a:rPr lang="en-US" altLang="zh-CN" sz="457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mn-ea"/>
              </a:rPr>
              <a:t>高要求。</a:t>
            </a:r>
            <a:endParaRPr kumimoji="0" lang="zh-CN" altLang="en-US" sz="4570" b="0" i="0" u="none" strike="noStrike" kern="1200" cap="none" spc="15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0" y="1660525"/>
            <a:ext cx="3667760" cy="2975610"/>
          </a:xfrm>
          <a:prstGeom prst="rect">
            <a:avLst/>
          </a:prstGeom>
          <a:noFill/>
        </p:spPr>
        <p:txBody>
          <a:bodyPr lIns="91440" tIns="45720" rIns="91440" bIns="45720" anchor="ctr" anchorCtr="1">
            <a:normAutofit/>
          </a:bodyPr>
          <a:p>
            <a:pPr marL="0" marR="0" lvl="0" indent="0" algn="l" defTabSz="914400" rtl="0" eaLnBrk="1" fontAlgn="auto" latinLnBrk="0" hangingPunct="1">
              <a:lnSpc>
                <a:spcPct val="120000"/>
              </a:lnSpc>
              <a:spcBef>
                <a:spcPts val="0"/>
              </a:spcBef>
              <a:spcAft>
                <a:spcPts val="0"/>
              </a:spcAft>
              <a:buClrTx/>
              <a:buSzPct val="100000"/>
              <a:buFontTx/>
              <a:buNone/>
            </a:pPr>
            <a:r>
              <a:rPr lang="zh-CN" altLang="en-US" sz="3600" b="1" dirty="0">
                <a:solidFill>
                  <a:srgbClr val="FF0000"/>
                </a:solidFill>
                <a:latin typeface="思源黑体 Bold" panose="020B0800000000000000" pitchFamily="34" charset="-122"/>
                <a:ea typeface="思源黑体 Bold" panose="020B0800000000000000" pitchFamily="34" charset="-122"/>
                <a:sym typeface="+mn-ea"/>
              </a:rPr>
              <a:t>《规划》</a:t>
            </a:r>
            <a:endParaRPr lang="zh-CN" altLang="en-US" sz="3600" b="1" dirty="0">
              <a:solidFill>
                <a:srgbClr val="FF0000"/>
              </a:solidFill>
              <a:latin typeface="思源黑体 Bold" panose="020B0800000000000000" pitchFamily="34" charset="-122"/>
              <a:ea typeface="思源黑体 Bold" panose="020B0800000000000000" pitchFamily="34" charset="-122"/>
              <a:sym typeface="+mn-ea"/>
            </a:endParaRPr>
          </a:p>
          <a:p>
            <a:pPr marL="0" marR="0" lvl="0" indent="0" algn="l" defTabSz="914400" rtl="0" eaLnBrk="1" fontAlgn="auto" latinLnBrk="0" hangingPunct="1">
              <a:lnSpc>
                <a:spcPct val="120000"/>
              </a:lnSpc>
              <a:spcBef>
                <a:spcPts val="0"/>
              </a:spcBef>
              <a:spcAft>
                <a:spcPts val="0"/>
              </a:spcAft>
              <a:buClrTx/>
              <a:buSzPct val="100000"/>
              <a:buFontTx/>
              <a:buNone/>
            </a:pPr>
            <a:r>
              <a:rPr lang="zh-CN" altLang="en-US" sz="3600" b="1" dirty="0">
                <a:solidFill>
                  <a:srgbClr val="FF0000"/>
                </a:solidFill>
                <a:latin typeface="思源黑体 Bold" panose="020B0800000000000000" pitchFamily="34" charset="-122"/>
                <a:ea typeface="思源黑体 Bold" panose="020B0800000000000000" pitchFamily="34" charset="-122"/>
                <a:sym typeface="+mn-ea"/>
              </a:rPr>
              <a:t>出台背景</a:t>
            </a:r>
            <a:endParaRPr lang="zh-CN" altLang="en-US" sz="3600" b="1" dirty="0">
              <a:solidFill>
                <a:srgbClr val="FF0000"/>
              </a:solidFill>
              <a:latin typeface="思源黑体 Bold" panose="020B0800000000000000" pitchFamily="34" charset="-122"/>
              <a:ea typeface="思源黑体 Bold" panose="020B0800000000000000" pitchFamily="34" charset="-122"/>
            </a:endParaRPr>
          </a:p>
          <a:p>
            <a:pPr marL="0" marR="0" lvl="0" indent="0" algn="l" defTabSz="914400" rtl="0" eaLnBrk="1" fontAlgn="auto" latinLnBrk="0" hangingPunct="1">
              <a:lnSpc>
                <a:spcPct val="120000"/>
              </a:lnSpc>
              <a:spcBef>
                <a:spcPts val="0"/>
              </a:spcBef>
              <a:spcAft>
                <a:spcPts val="0"/>
              </a:spcAft>
              <a:buClrTx/>
              <a:buSzPct val="100000"/>
              <a:buFontTx/>
              <a:buNone/>
            </a:pPr>
            <a:endParaRPr kumimoji="0" lang="zh-CN" altLang="en-US" sz="3600" b="1" i="0" u="none" strike="noStrike" kern="1200" cap="none" spc="300" normalizeH="0" baseline="0" noProof="0" dirty="0">
              <a:ln>
                <a:noFill/>
              </a:ln>
              <a:solidFill>
                <a:srgbClr val="FF0000"/>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 name="矩形 2"/>
          <p:cNvSpPr/>
          <p:nvPr>
            <p:custDataLst>
              <p:tags r:id="rId3"/>
            </p:custDataLst>
          </p:nvPr>
        </p:nvSpPr>
        <p:spPr>
          <a:xfrm>
            <a:off x="810895" y="3552825"/>
            <a:ext cx="2358390" cy="125095"/>
          </a:xfrm>
          <a:prstGeom prst="rect">
            <a:avLst/>
          </a:prstGeom>
          <a:ln>
            <a:noFill/>
          </a:ln>
        </p:spPr>
        <p:style>
          <a:lnRef idx="2">
            <a:srgbClr val="0AA7FC">
              <a:shade val="50000"/>
            </a:srgbClr>
          </a:lnRef>
          <a:fillRef idx="1">
            <a:srgbClr val="0AA7FC"/>
          </a:fillRef>
          <a:effectRef idx="0">
            <a:srgbClr val="0AA7FC"/>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4"/>
            </p:custDataLst>
          </p:nvPr>
        </p:nvSpPr>
        <p:spPr>
          <a:xfrm>
            <a:off x="2188210" y="945515"/>
            <a:ext cx="867092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rgbClr val="0AA7FC">
              <a:shade val="50000"/>
            </a:srgbClr>
          </a:lnRef>
          <a:fillRef idx="1">
            <a:srgbClr val="0AA7FC"/>
          </a:fillRef>
          <a:effectRef idx="0">
            <a:srgbClr val="0AA7FC"/>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54965" y="1724025"/>
            <a:ext cx="3483610" cy="2975610"/>
          </a:xfrm>
          <a:prstGeom prst="rect">
            <a:avLst/>
          </a:prstGeom>
          <a:noFill/>
        </p:spPr>
        <p:txBody>
          <a:bodyPr lIns="91440" tIns="45720" rIns="91440" bIns="45720" anchor="ctr" anchorCtr="1">
            <a:normAutofit/>
          </a:bodyPr>
          <a:p>
            <a:pPr marL="0" marR="0" lvl="0" indent="0" algn="l" defTabSz="914400" rtl="0" eaLnBrk="1" fontAlgn="auto" latinLnBrk="0" hangingPunct="1">
              <a:lnSpc>
                <a:spcPct val="120000"/>
              </a:lnSpc>
              <a:spcBef>
                <a:spcPts val="0"/>
              </a:spcBef>
              <a:spcAft>
                <a:spcPts val="0"/>
              </a:spcAft>
              <a:buClrTx/>
              <a:buSzPct val="100000"/>
              <a:buFontTx/>
              <a:buNone/>
            </a:pPr>
            <a:r>
              <a:rPr lang="zh-CN" altLang="en-US" sz="3600" b="1" dirty="0">
                <a:solidFill>
                  <a:srgbClr val="FF0000"/>
                </a:solidFill>
                <a:latin typeface="思源黑体 Bold" panose="020B0800000000000000" pitchFamily="34" charset="-122"/>
                <a:ea typeface="思源黑体 Bold" panose="020B0800000000000000" pitchFamily="34" charset="-122"/>
                <a:sym typeface="+mn-ea"/>
              </a:rPr>
              <a:t>《规划》</a:t>
            </a:r>
            <a:endParaRPr lang="zh-CN" altLang="en-US" sz="3600" b="1" dirty="0">
              <a:solidFill>
                <a:srgbClr val="FF0000"/>
              </a:solidFill>
              <a:latin typeface="思源黑体 Bold" panose="020B0800000000000000" pitchFamily="34" charset="-122"/>
              <a:ea typeface="思源黑体 Bold" panose="020B0800000000000000" pitchFamily="34" charset="-122"/>
              <a:sym typeface="+mn-ea"/>
            </a:endParaRPr>
          </a:p>
          <a:p>
            <a:pPr marL="0" marR="0" lvl="0" indent="0" algn="l" defTabSz="914400" rtl="0" eaLnBrk="1" fontAlgn="auto" latinLnBrk="0" hangingPunct="1">
              <a:lnSpc>
                <a:spcPct val="120000"/>
              </a:lnSpc>
              <a:spcBef>
                <a:spcPts val="0"/>
              </a:spcBef>
              <a:spcAft>
                <a:spcPts val="0"/>
              </a:spcAft>
              <a:buClrTx/>
              <a:buSzPct val="100000"/>
              <a:buFontTx/>
              <a:buNone/>
            </a:pPr>
            <a:r>
              <a:rPr lang="zh-CN" altLang="en-US" sz="3600" b="1" dirty="0">
                <a:solidFill>
                  <a:srgbClr val="FF0000"/>
                </a:solidFill>
                <a:latin typeface="思源黑体 Bold" panose="020B0800000000000000" pitchFamily="34" charset="-122"/>
                <a:ea typeface="思源黑体 Bold" panose="020B0800000000000000" pitchFamily="34" charset="-122"/>
              </a:rPr>
              <a:t>主要内容</a:t>
            </a:r>
            <a:endParaRPr lang="zh-CN" altLang="en-US" sz="3600" b="1" dirty="0">
              <a:solidFill>
                <a:srgbClr val="FF0000"/>
              </a:solidFill>
              <a:latin typeface="思源黑体 Bold" panose="020B0800000000000000" pitchFamily="34" charset="-122"/>
              <a:ea typeface="思源黑体 Bold" panose="020B0800000000000000" pitchFamily="34" charset="-122"/>
            </a:endParaRPr>
          </a:p>
          <a:p>
            <a:pPr marL="0" marR="0" lvl="0" indent="0" algn="l" defTabSz="914400" rtl="0" eaLnBrk="1" fontAlgn="auto" latinLnBrk="0" hangingPunct="1">
              <a:lnSpc>
                <a:spcPct val="120000"/>
              </a:lnSpc>
              <a:spcBef>
                <a:spcPts val="0"/>
              </a:spcBef>
              <a:spcAft>
                <a:spcPts val="0"/>
              </a:spcAft>
              <a:buClrTx/>
              <a:buSzPct val="100000"/>
              <a:buFontTx/>
              <a:buNone/>
            </a:pPr>
            <a:endParaRPr kumimoji="0" lang="zh-CN" altLang="en-US" sz="3600" b="1" i="0" u="none" strike="noStrike" kern="1200" cap="none" spc="300" normalizeH="0" baseline="0" noProof="0" dirty="0">
              <a:ln>
                <a:noFill/>
              </a:ln>
              <a:solidFill>
                <a:srgbClr val="FF0000"/>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 name="矩形 2"/>
          <p:cNvSpPr/>
          <p:nvPr>
            <p:custDataLst>
              <p:tags r:id="rId2"/>
            </p:custDataLst>
          </p:nvPr>
        </p:nvSpPr>
        <p:spPr>
          <a:xfrm>
            <a:off x="956310" y="3717290"/>
            <a:ext cx="2375535" cy="109220"/>
          </a:xfrm>
          <a:prstGeom prst="rect">
            <a:avLst/>
          </a:prstGeom>
          <a:ln>
            <a:noFill/>
          </a:ln>
        </p:spPr>
        <p:style>
          <a:lnRef idx="2">
            <a:srgbClr val="0AA7FC">
              <a:shade val="50000"/>
            </a:srgbClr>
          </a:lnRef>
          <a:fillRef idx="1">
            <a:srgbClr val="0AA7FC"/>
          </a:fillRef>
          <a:effectRef idx="0">
            <a:srgbClr val="0AA7FC"/>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2198370" y="804545"/>
            <a:ext cx="8491220"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rgbClr val="0AA7FC">
              <a:shade val="50000"/>
            </a:srgbClr>
          </a:lnRef>
          <a:fillRef idx="1">
            <a:srgbClr val="0AA7FC"/>
          </a:fillRef>
          <a:effectRef idx="0">
            <a:srgbClr val="0AA7FC"/>
          </a:effectRef>
          <a:fontRef idx="minor">
            <a:sysClr val="window" lastClr="FFFFFF"/>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 name="图片 1" descr="C:\Users\TYGLSJZD52\Desktop\图片1副本.png图片1副本"/>
          <p:cNvPicPr>
            <a:picLocks noChangeAspect="1"/>
          </p:cNvPicPr>
          <p:nvPr/>
        </p:nvPicPr>
        <p:blipFill>
          <a:blip r:embed="rId4"/>
          <a:srcRect/>
          <a:stretch>
            <a:fillRect/>
          </a:stretch>
        </p:blipFill>
        <p:spPr>
          <a:xfrm>
            <a:off x="3331845" y="1014095"/>
            <a:ext cx="6866890" cy="4829810"/>
          </a:xfrm>
          <a:prstGeom prst="rect">
            <a:avLst/>
          </a:prstGeom>
        </p:spPr>
      </p:pic>
      <p:sp>
        <p:nvSpPr>
          <p:cNvPr id="8" name="矩形 7"/>
          <p:cNvSpPr/>
          <p:nvPr/>
        </p:nvSpPr>
        <p:spPr>
          <a:xfrm>
            <a:off x="6121718" y="1564640"/>
            <a:ext cx="1052195" cy="1076325"/>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1</a:t>
            </a:r>
            <a:r>
              <a:rPr lang="zh-CN" altLang="en-US" sz="4400" b="1">
                <a:solidFill>
                  <a:schemeClr val="accent1"/>
                </a:solidFill>
                <a:effectLst>
                  <a:outerShdw blurRad="38100" dist="25400" dir="5400000" algn="ctr" rotWithShape="0">
                    <a:srgbClr val="6E747A">
                      <a:alpha val="43000"/>
                    </a:srgbClr>
                  </a:outerShdw>
                </a:effectLst>
              </a:rPr>
              <a:t>个</a:t>
            </a:r>
            <a:endParaRPr lang="zh-CN" altLang="en-US" sz="4400" b="1">
              <a:solidFill>
                <a:schemeClr val="accent1"/>
              </a:solidFill>
              <a:effectLst>
                <a:outerShdw blurRad="38100" dist="25400" dir="5400000" algn="ctr" rotWithShape="0">
                  <a:srgbClr val="6E747A">
                    <a:alpha val="43000"/>
                  </a:srgbClr>
                </a:outerShdw>
              </a:effectLst>
            </a:endParaRPr>
          </a:p>
          <a:p>
            <a:pPr algn="ctr"/>
            <a:r>
              <a:rPr lang="zh-CN" altLang="en-US" sz="2000" b="1">
                <a:solidFill>
                  <a:schemeClr val="accent1"/>
                </a:solidFill>
                <a:effectLst>
                  <a:outerShdw blurRad="38100" dist="25400" dir="5400000" algn="ctr" rotWithShape="0">
                    <a:srgbClr val="6E747A">
                      <a:alpha val="43000"/>
                    </a:srgbClr>
                  </a:outerShdw>
                </a:effectLst>
              </a:rPr>
              <a:t>总目标</a:t>
            </a:r>
            <a:endParaRPr lang="zh-CN" altLang="en-US" sz="2000" b="1">
              <a:solidFill>
                <a:schemeClr val="accent1"/>
              </a:solidFill>
              <a:effectLst>
                <a:outerShdw blurRad="38100" dist="25400" dir="5400000" algn="ctr" rotWithShape="0">
                  <a:srgbClr val="6E747A">
                    <a:alpha val="43000"/>
                  </a:srgbClr>
                </a:outerShdw>
              </a:effectLst>
            </a:endParaRPr>
          </a:p>
        </p:txBody>
      </p:sp>
      <p:sp>
        <p:nvSpPr>
          <p:cNvPr id="9" name="矩形 8"/>
          <p:cNvSpPr/>
          <p:nvPr/>
        </p:nvSpPr>
        <p:spPr>
          <a:xfrm>
            <a:off x="7623810" y="2750185"/>
            <a:ext cx="1198880" cy="1076325"/>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7</a:t>
            </a:r>
            <a:r>
              <a:rPr lang="zh-CN" altLang="en-US" sz="4400" b="1">
                <a:solidFill>
                  <a:schemeClr val="accent1"/>
                </a:solidFill>
                <a:effectLst>
                  <a:outerShdw blurRad="38100" dist="25400" dir="5400000" algn="ctr" rotWithShape="0">
                    <a:srgbClr val="6E747A">
                      <a:alpha val="43000"/>
                    </a:srgbClr>
                  </a:outerShdw>
                </a:effectLst>
              </a:rPr>
              <a:t>个</a:t>
            </a:r>
            <a:endParaRPr lang="zh-CN" altLang="en-US" sz="4400" b="1">
              <a:solidFill>
                <a:schemeClr val="accent1"/>
              </a:solidFill>
              <a:effectLst>
                <a:outerShdw blurRad="38100" dist="25400" dir="5400000" algn="ctr" rotWithShape="0">
                  <a:srgbClr val="6E747A">
                    <a:alpha val="43000"/>
                  </a:srgbClr>
                </a:outerShdw>
              </a:effectLst>
            </a:endParaRPr>
          </a:p>
          <a:p>
            <a:pPr algn="ctr"/>
            <a:r>
              <a:rPr lang="zh-CN" altLang="en-US" sz="2000" b="1">
                <a:solidFill>
                  <a:schemeClr val="accent1"/>
                </a:solidFill>
                <a:effectLst>
                  <a:outerShdw blurRad="38100" dist="25400" dir="5400000" algn="ctr" rotWithShape="0">
                    <a:srgbClr val="6E747A">
                      <a:alpha val="43000"/>
                    </a:srgbClr>
                  </a:outerShdw>
                </a:effectLst>
              </a:rPr>
              <a:t>项目专栏</a:t>
            </a:r>
            <a:endParaRPr lang="zh-CN" altLang="en-US" sz="2000" b="1">
              <a:solidFill>
                <a:schemeClr val="accent1"/>
              </a:solidFill>
              <a:effectLst>
                <a:outerShdw blurRad="38100" dist="25400" dir="5400000" algn="ctr" rotWithShape="0">
                  <a:srgbClr val="6E747A">
                    <a:alpha val="43000"/>
                  </a:srgbClr>
                </a:outerShdw>
              </a:effectLst>
            </a:endParaRPr>
          </a:p>
        </p:txBody>
      </p:sp>
      <p:sp>
        <p:nvSpPr>
          <p:cNvPr id="10" name="矩形 9"/>
          <p:cNvSpPr/>
          <p:nvPr/>
        </p:nvSpPr>
        <p:spPr>
          <a:xfrm>
            <a:off x="4422775" y="2750185"/>
            <a:ext cx="1198880" cy="1076325"/>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8</a:t>
            </a:r>
            <a:r>
              <a:rPr lang="zh-CN" altLang="en-US" sz="4400" b="1">
                <a:solidFill>
                  <a:schemeClr val="accent1"/>
                </a:solidFill>
                <a:effectLst>
                  <a:outerShdw blurRad="38100" dist="25400" dir="5400000" algn="ctr" rotWithShape="0">
                    <a:srgbClr val="6E747A">
                      <a:alpha val="43000"/>
                    </a:srgbClr>
                  </a:outerShdw>
                </a:effectLst>
              </a:rPr>
              <a:t>大</a:t>
            </a:r>
            <a:endParaRPr lang="zh-CN" altLang="en-US" sz="4400" b="1">
              <a:solidFill>
                <a:schemeClr val="accent1"/>
              </a:solidFill>
              <a:effectLst>
                <a:outerShdw blurRad="38100" dist="25400" dir="5400000" algn="ctr" rotWithShape="0">
                  <a:srgbClr val="6E747A">
                    <a:alpha val="43000"/>
                  </a:srgbClr>
                </a:outerShdw>
              </a:effectLst>
            </a:endParaRPr>
          </a:p>
          <a:p>
            <a:pPr algn="ctr"/>
            <a:r>
              <a:rPr lang="zh-CN" altLang="en-US" sz="2000" b="1">
                <a:solidFill>
                  <a:schemeClr val="accent1"/>
                </a:solidFill>
                <a:effectLst>
                  <a:outerShdw blurRad="38100" dist="25400" dir="5400000" algn="ctr" rotWithShape="0">
                    <a:srgbClr val="6E747A">
                      <a:alpha val="43000"/>
                    </a:srgbClr>
                  </a:outerShdw>
                </a:effectLst>
              </a:rPr>
              <a:t>主要任务</a:t>
            </a:r>
            <a:endParaRPr lang="zh-CN" altLang="en-US" sz="2000" b="1">
              <a:solidFill>
                <a:schemeClr val="accent1"/>
              </a:solidFill>
              <a:effectLst>
                <a:outerShdw blurRad="38100" dist="25400" dir="5400000" algn="ctr" rotWithShape="0">
                  <a:srgbClr val="6E747A">
                    <a:alpha val="43000"/>
                  </a:srgbClr>
                </a:outerShdw>
              </a:effectLst>
            </a:endParaRPr>
          </a:p>
        </p:txBody>
      </p:sp>
      <p:sp>
        <p:nvSpPr>
          <p:cNvPr id="11" name="矩形 10"/>
          <p:cNvSpPr/>
          <p:nvPr/>
        </p:nvSpPr>
        <p:spPr>
          <a:xfrm>
            <a:off x="5852160" y="3935730"/>
            <a:ext cx="1706880" cy="1076325"/>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20</a:t>
            </a:r>
            <a:r>
              <a:rPr lang="zh-CN" altLang="en-US" sz="4400" b="1">
                <a:solidFill>
                  <a:schemeClr val="accent1"/>
                </a:solidFill>
                <a:effectLst>
                  <a:outerShdw blurRad="38100" dist="25400" dir="5400000" algn="ctr" rotWithShape="0">
                    <a:srgbClr val="6E747A">
                      <a:alpha val="43000"/>
                    </a:srgbClr>
                  </a:outerShdw>
                </a:effectLst>
              </a:rPr>
              <a:t>个</a:t>
            </a:r>
            <a:endParaRPr lang="zh-CN" altLang="en-US" sz="4400" b="1">
              <a:solidFill>
                <a:schemeClr val="accent1"/>
              </a:solidFill>
              <a:effectLst>
                <a:outerShdw blurRad="38100" dist="25400" dir="5400000" algn="ctr" rotWithShape="0">
                  <a:srgbClr val="6E747A">
                    <a:alpha val="43000"/>
                  </a:srgbClr>
                </a:outerShdw>
              </a:effectLst>
            </a:endParaRPr>
          </a:p>
          <a:p>
            <a:pPr algn="ctr"/>
            <a:r>
              <a:rPr lang="zh-CN" altLang="en-US" sz="2000" b="1">
                <a:solidFill>
                  <a:schemeClr val="accent1"/>
                </a:solidFill>
                <a:effectLst>
                  <a:outerShdw blurRad="38100" dist="25400" dir="5400000" algn="ctr" rotWithShape="0">
                    <a:srgbClr val="6E747A">
                      <a:alpha val="43000"/>
                    </a:srgbClr>
                  </a:outerShdw>
                </a:effectLst>
              </a:rPr>
              <a:t>具体发展指标</a:t>
            </a:r>
            <a:endParaRPr lang="zh-CN" altLang="en-US" sz="2000" b="1">
              <a:solidFill>
                <a:schemeClr val="accent1"/>
              </a:solidFill>
              <a:effectLst>
                <a:outerShdw blurRad="38100" dist="25400" dir="5400000" algn="ctr" rotWithShape="0">
                  <a:srgbClr val="6E747A">
                    <a:alpha val="43000"/>
                  </a:srgbClr>
                </a:outerShdw>
              </a:effectLs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矩形 22"/>
          <p:cNvSpPr/>
          <p:nvPr>
            <p:custDataLst>
              <p:tags r:id="rId1"/>
            </p:custDataLst>
          </p:nvPr>
        </p:nvSpPr>
        <p:spPr>
          <a:xfrm>
            <a:off x="888365" y="1522730"/>
            <a:ext cx="452755" cy="637540"/>
          </a:xfrm>
          <a:prstGeom prst="rect">
            <a:avLst/>
          </a:prstGeom>
          <a:solidFill>
            <a:srgbClr val="D6DCE4">
              <a:lumMod val="25000"/>
            </a:srgbClr>
          </a:solidFill>
          <a:ln>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2" name="矩形 21"/>
          <p:cNvSpPr/>
          <p:nvPr>
            <p:custDataLst>
              <p:tags r:id="rId2"/>
            </p:custDataLst>
          </p:nvPr>
        </p:nvSpPr>
        <p:spPr>
          <a:xfrm>
            <a:off x="888365" y="2160270"/>
            <a:ext cx="10398760" cy="4124960"/>
          </a:xfrm>
          <a:prstGeom prst="rect">
            <a:avLst/>
          </a:prstGeom>
          <a:pattFill prst="ltUpDiag">
            <a:fgClr>
              <a:srgbClr val="D6DCE4">
                <a:lumMod val="75000"/>
              </a:srgbClr>
            </a:fgClr>
            <a:bgClr>
              <a:srgbClr val="D6DCE4"/>
            </a:bgClr>
          </a:pattFill>
          <a:ln>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1" name="矩形 20"/>
          <p:cNvSpPr/>
          <p:nvPr>
            <p:custDataLst>
              <p:tags r:id="rId3"/>
            </p:custDataLst>
          </p:nvPr>
        </p:nvSpPr>
        <p:spPr>
          <a:xfrm>
            <a:off x="1341120" y="1523365"/>
            <a:ext cx="9533255" cy="4550410"/>
          </a:xfrm>
          <a:prstGeom prst="rect">
            <a:avLst/>
          </a:prstGeom>
          <a:solidFill>
            <a:srgbClr val="FFFFFF"/>
          </a:solidFill>
          <a:ln w="28575">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just" fontAlgn="auto">
              <a:lnSpc>
                <a:spcPct val="130000"/>
              </a:lnSpc>
            </a:pPr>
            <a:r>
              <a:rPr kumimoji="1" lang="en-US" altLang="zh-CN" sz="2800" b="1">
                <a:solidFill>
                  <a:schemeClr val="tx1"/>
                </a:solidFill>
                <a:latin typeface="微软雅黑" panose="020B0503020204020204" charset="-122"/>
                <a:sym typeface="+mn-ea"/>
              </a:rPr>
              <a:t>    </a:t>
            </a:r>
            <a:r>
              <a:rPr kumimoji="1" lang="zh-CN" altLang="en-US" sz="2800" b="1">
                <a:solidFill>
                  <a:schemeClr val="tx1"/>
                </a:solidFill>
                <a:latin typeface="微软雅黑" panose="020B0503020204020204" charset="-122"/>
                <a:sym typeface="+mn-ea"/>
              </a:rPr>
              <a:t>在目标设置上，</a:t>
            </a:r>
            <a:r>
              <a:rPr kumimoji="1" lang="zh-CN" altLang="en-US" sz="2800" b="1">
                <a:solidFill>
                  <a:schemeClr val="tx1"/>
                </a:solidFill>
                <a:latin typeface="微软雅黑" panose="020B0503020204020204" charset="-122"/>
                <a:sym typeface="+mn-ea"/>
              </a:rPr>
              <a:t>《规划》</a:t>
            </a:r>
            <a:r>
              <a:rPr kumimoji="1" lang="zh-CN" altLang="en-US" sz="2800" b="1">
                <a:solidFill>
                  <a:schemeClr val="tx1"/>
                </a:solidFill>
                <a:latin typeface="微软雅黑" panose="020B0503020204020204" charset="-122"/>
                <a:sym typeface="+mn-ea"/>
              </a:rPr>
              <a:t>要求2025年达到广东省平均水平，既考虑了汕尾卫生健康工作的实际，也对今后的工作提出了高要求。</a:t>
            </a:r>
            <a:endParaRPr kumimoji="1" lang="zh-CN" altLang="en-US" sz="2800" b="1">
              <a:solidFill>
                <a:schemeClr val="tx1"/>
              </a:solidFill>
              <a:latin typeface="微软雅黑" panose="020B0503020204020204" charset="-122"/>
              <a:sym typeface="+mn-ea"/>
            </a:endParaRPr>
          </a:p>
          <a:p>
            <a:pPr algn="just" fontAlgn="auto">
              <a:lnSpc>
                <a:spcPct val="130000"/>
              </a:lnSpc>
            </a:pPr>
            <a:r>
              <a:rPr kumimoji="1" lang="en-US" altLang="zh-CN" sz="2800" b="1">
                <a:solidFill>
                  <a:schemeClr val="tx1"/>
                </a:solidFill>
                <a:latin typeface="微软雅黑" panose="020B0503020204020204" charset="-122"/>
                <a:sym typeface="+mn-ea"/>
              </a:rPr>
              <a:t>   </a:t>
            </a:r>
            <a:r>
              <a:rPr kumimoji="1" lang="zh-CN" altLang="en-US" sz="2800" b="1">
                <a:solidFill>
                  <a:schemeClr val="tx1"/>
                </a:solidFill>
                <a:latin typeface="微软雅黑" panose="020B0503020204020204" charset="-122"/>
                <a:sym typeface="+mn-ea"/>
              </a:rPr>
              <a:t>《规划》</a:t>
            </a:r>
            <a:r>
              <a:rPr kumimoji="1" lang="zh-CN" altLang="en-US" sz="2800" b="1">
                <a:solidFill>
                  <a:schemeClr val="tx1"/>
                </a:solidFill>
                <a:latin typeface="微软雅黑" panose="020B0503020204020204" charset="-122"/>
                <a:sym typeface="+mn-ea"/>
              </a:rPr>
              <a:t>细化分解了</a:t>
            </a:r>
            <a:r>
              <a:rPr kumimoji="1" lang="zh-CN" altLang="en-US" sz="2800" b="1">
                <a:solidFill>
                  <a:schemeClr val="tx1"/>
                </a:solidFill>
                <a:latin typeface="微软雅黑" panose="020B0503020204020204" charset="-122"/>
                <a:sym typeface="+mn-ea"/>
              </a:rPr>
              <a:t>汕尾市卫生健康主要指标值，其中，每千人口拥有医疗卫生机构床位数将从2020年的4.33张增长到6张（全市常住人口按267.2819万计算，十四五期间床位数将增长到16037张，增加4476张）。</a:t>
            </a:r>
            <a:endParaRPr kumimoji="1" lang="zh-CN" altLang="en-US" sz="2800" b="1">
              <a:solidFill>
                <a:schemeClr val="tx1"/>
              </a:solidFill>
              <a:latin typeface="微软雅黑" panose="020B0503020204020204" charset="-122"/>
              <a:sym typeface="+mn-ea"/>
            </a:endParaRPr>
          </a:p>
        </p:txBody>
      </p:sp>
      <p:sp>
        <p:nvSpPr>
          <p:cNvPr id="20" name="文本框 19"/>
          <p:cNvSpPr txBox="1"/>
          <p:nvPr>
            <p:custDataLst>
              <p:tags r:id="rId4"/>
            </p:custDataLst>
          </p:nvPr>
        </p:nvSpPr>
        <p:spPr>
          <a:xfrm>
            <a:off x="675005" y="744220"/>
            <a:ext cx="6985000" cy="629920"/>
          </a:xfrm>
          <a:prstGeom prst="rect">
            <a:avLst/>
          </a:prstGeom>
          <a:noFill/>
        </p:spPr>
        <p:txBody>
          <a:bodyPr wrap="square" lIns="101600" tIns="38100" rIns="63500" bIns="38100" rtlCol="0"/>
          <a:lstStyle/>
          <a:p>
            <a:r>
              <a:rPr lang="en-US" altLang="zh-CN" sz="4000" b="1" spc="300" dirty="0">
                <a:solidFill>
                  <a:srgbClr val="000000">
                    <a:lumMod val="75000"/>
                    <a:lumOff val="25000"/>
                  </a:srgbClr>
                </a:solidFill>
                <a:uFillTx/>
                <a:latin typeface="Arial" panose="020B0604020202020204" pitchFamily="34" charset="0"/>
                <a:ea typeface="微软雅黑" panose="020B0503020204020204" charset="-122"/>
              </a:rPr>
              <a:t>     </a:t>
            </a:r>
            <a:r>
              <a:rPr lang="zh-CN" altLang="en-US" sz="4000" b="1" spc="300" dirty="0">
                <a:solidFill>
                  <a:srgbClr val="FF0000"/>
                </a:solidFill>
                <a:uFillTx/>
                <a:latin typeface="Arial" panose="020B0604020202020204" pitchFamily="34" charset="0"/>
                <a:ea typeface="微软雅黑" panose="020B0503020204020204" charset="-122"/>
              </a:rPr>
              <a:t>一个总目标</a:t>
            </a:r>
            <a:endParaRPr lang="zh-CN" altLang="en-US" sz="4000" b="1" spc="300" dirty="0">
              <a:solidFill>
                <a:srgbClr val="FF0000"/>
              </a:solidFill>
              <a:uFillTx/>
              <a:latin typeface="Arial" panose="020B0604020202020204" pitchFamily="34" charset="0"/>
              <a:ea typeface="微软雅黑" panose="020B0503020204020204" charset="-122"/>
            </a:endParaRPr>
          </a:p>
        </p:txBody>
      </p:sp>
      <p:grpSp>
        <p:nvGrpSpPr>
          <p:cNvPr id="24" name="组合 23"/>
          <p:cNvGrpSpPr>
            <a:grpSpLocks noChangeAspect="1"/>
          </p:cNvGrpSpPr>
          <p:nvPr>
            <p:custDataLst>
              <p:tags r:id="rId5"/>
            </p:custDataLst>
          </p:nvPr>
        </p:nvGrpSpPr>
        <p:grpSpPr>
          <a:xfrm>
            <a:off x="10874656" y="646878"/>
            <a:ext cx="615989" cy="537514"/>
            <a:chOff x="3213087" y="1347855"/>
            <a:chExt cx="723913" cy="631688"/>
          </a:xfrm>
          <a:solidFill>
            <a:srgbClr val="D6DCE4">
              <a:alpha val="50000"/>
            </a:srgbClr>
          </a:solidFill>
        </p:grpSpPr>
        <p:sp>
          <p:nvSpPr>
            <p:cNvPr id="25" name="任意多边形: 形状 24"/>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sp>
          <p:nvSpPr>
            <p:cNvPr id="26" name="任意多边形: 形状 25"/>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矩形 22"/>
          <p:cNvSpPr/>
          <p:nvPr>
            <p:custDataLst>
              <p:tags r:id="rId1"/>
            </p:custDataLst>
          </p:nvPr>
        </p:nvSpPr>
        <p:spPr>
          <a:xfrm>
            <a:off x="755015" y="1701800"/>
            <a:ext cx="400050" cy="466090"/>
          </a:xfrm>
          <a:prstGeom prst="rect">
            <a:avLst/>
          </a:prstGeom>
          <a:solidFill>
            <a:srgbClr val="D6DCE4">
              <a:lumMod val="2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2" name="矩形 21"/>
          <p:cNvSpPr/>
          <p:nvPr>
            <p:custDataLst>
              <p:tags r:id="rId2"/>
            </p:custDataLst>
          </p:nvPr>
        </p:nvSpPr>
        <p:spPr>
          <a:xfrm>
            <a:off x="755015" y="2160270"/>
            <a:ext cx="10682605" cy="4124960"/>
          </a:xfrm>
          <a:prstGeom prst="rect">
            <a:avLst/>
          </a:prstGeom>
          <a:pattFill prst="ltUpDiag">
            <a:fgClr>
              <a:srgbClr val="D6DCE4">
                <a:lumMod val="75000"/>
              </a:srgbClr>
            </a:fgClr>
            <a:bgClr>
              <a:srgbClr val="D6DCE4"/>
            </a:bgClr>
          </a:pattFill>
          <a:ln>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1" name="矩形 20"/>
          <p:cNvSpPr/>
          <p:nvPr>
            <p:custDataLst>
              <p:tags r:id="rId3"/>
            </p:custDataLst>
          </p:nvPr>
        </p:nvSpPr>
        <p:spPr>
          <a:xfrm>
            <a:off x="1154430" y="1701800"/>
            <a:ext cx="9867900" cy="4368800"/>
          </a:xfrm>
          <a:prstGeom prst="rect">
            <a:avLst/>
          </a:prstGeom>
          <a:solidFill>
            <a:srgbClr val="FFFFFF"/>
          </a:solidFill>
          <a:ln w="28575">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l" fontAlgn="auto">
              <a:lnSpc>
                <a:spcPct val="150000"/>
              </a:lnSpc>
            </a:pPr>
            <a:r>
              <a:rPr lang="en-US" altLang="zh-CN" sz="400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      </a:t>
            </a:r>
            <a:r>
              <a:rPr lang="zh-CN" altLang="en-US" sz="360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《规划》设立7个专栏，明确提出汕尾市卫生健康工作“十四五”期间计划开展的一系列重点行动以及一批重大建设项目，作为推动《规划》落地的重要抓手。</a:t>
            </a:r>
            <a:endParaRPr kumimoji="1" lang="zh-CN" altLang="en-US" sz="3600" b="1">
              <a:solidFill>
                <a:schemeClr val="tx1"/>
              </a:solidFill>
              <a:latin typeface="方正小标宋简体" panose="02000000000000000000" charset="-122"/>
              <a:ea typeface="方正小标宋简体" panose="02000000000000000000" charset="-122"/>
              <a:cs typeface="方正小标宋简体" panose="02000000000000000000" charset="-122"/>
              <a:sym typeface="+mn-ea"/>
            </a:endParaRPr>
          </a:p>
        </p:txBody>
      </p:sp>
      <p:sp>
        <p:nvSpPr>
          <p:cNvPr id="20" name="文本框 19"/>
          <p:cNvSpPr txBox="1"/>
          <p:nvPr>
            <p:custDataLst>
              <p:tags r:id="rId4"/>
            </p:custDataLst>
          </p:nvPr>
        </p:nvSpPr>
        <p:spPr>
          <a:xfrm>
            <a:off x="700362" y="867708"/>
            <a:ext cx="7099300" cy="629920"/>
          </a:xfrm>
          <a:prstGeom prst="rect">
            <a:avLst/>
          </a:prstGeom>
          <a:noFill/>
        </p:spPr>
        <p:txBody>
          <a:bodyPr wrap="square" lIns="101600" tIns="38100" rIns="63500" bIns="38100" rtlCol="0"/>
          <a:lstStyle/>
          <a:p>
            <a:r>
              <a:rPr lang="en-US" altLang="zh-CN" sz="4000" b="1" spc="300" dirty="0">
                <a:solidFill>
                  <a:srgbClr val="000000">
                    <a:lumMod val="75000"/>
                    <a:lumOff val="25000"/>
                  </a:srgbClr>
                </a:solidFill>
                <a:uFillTx/>
                <a:latin typeface="Arial" panose="020B0604020202020204" pitchFamily="34" charset="0"/>
                <a:ea typeface="微软雅黑" panose="020B0503020204020204" charset="-122"/>
              </a:rPr>
              <a:t>    </a:t>
            </a:r>
            <a:r>
              <a:rPr lang="en-US" altLang="zh-CN" sz="4000" b="1" spc="300" dirty="0">
                <a:solidFill>
                  <a:srgbClr val="FF0000"/>
                </a:solidFill>
                <a:uFillTx/>
                <a:latin typeface="Arial" panose="020B0604020202020204" pitchFamily="34" charset="0"/>
                <a:ea typeface="微软雅黑" panose="020B0503020204020204" charset="-122"/>
              </a:rPr>
              <a:t>7</a:t>
            </a:r>
            <a:r>
              <a:rPr lang="zh-CN" altLang="en-US" sz="4000" b="1" spc="300" dirty="0">
                <a:solidFill>
                  <a:srgbClr val="FF0000"/>
                </a:solidFill>
                <a:uFillTx/>
                <a:latin typeface="Arial" panose="020B0604020202020204" pitchFamily="34" charset="0"/>
                <a:ea typeface="微软雅黑" panose="020B0503020204020204" charset="-122"/>
              </a:rPr>
              <a:t>个项目专栏</a:t>
            </a:r>
            <a:endParaRPr lang="zh-CN" altLang="en-US" sz="4000" b="1" spc="300" dirty="0">
              <a:solidFill>
                <a:srgbClr val="FF0000"/>
              </a:solidFill>
              <a:uFillTx/>
              <a:latin typeface="Arial" panose="020B0604020202020204" pitchFamily="34" charset="0"/>
              <a:ea typeface="微软雅黑" panose="020B0503020204020204" charset="-122"/>
            </a:endParaRPr>
          </a:p>
        </p:txBody>
      </p:sp>
      <p:grpSp>
        <p:nvGrpSpPr>
          <p:cNvPr id="24" name="组合 23"/>
          <p:cNvGrpSpPr>
            <a:grpSpLocks noChangeAspect="1"/>
          </p:cNvGrpSpPr>
          <p:nvPr>
            <p:custDataLst>
              <p:tags r:id="rId5"/>
            </p:custDataLst>
          </p:nvPr>
        </p:nvGrpSpPr>
        <p:grpSpPr>
          <a:xfrm>
            <a:off x="10881641" y="654498"/>
            <a:ext cx="615989" cy="537514"/>
            <a:chOff x="3213087" y="1347855"/>
            <a:chExt cx="723913" cy="631688"/>
          </a:xfrm>
          <a:solidFill>
            <a:srgbClr val="D6DCE4">
              <a:alpha val="50000"/>
            </a:srgbClr>
          </a:solidFill>
        </p:grpSpPr>
        <p:sp>
          <p:nvSpPr>
            <p:cNvPr id="25" name="任意多边形: 形状 24"/>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sp>
          <p:nvSpPr>
            <p:cNvPr id="26" name="任意多边形: 形状 25"/>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矩形 21"/>
          <p:cNvSpPr/>
          <p:nvPr>
            <p:custDataLst>
              <p:tags r:id="rId1"/>
            </p:custDataLst>
          </p:nvPr>
        </p:nvSpPr>
        <p:spPr>
          <a:xfrm>
            <a:off x="670560" y="2167890"/>
            <a:ext cx="10475595" cy="4124960"/>
          </a:xfrm>
          <a:prstGeom prst="rect">
            <a:avLst/>
          </a:prstGeom>
          <a:pattFill prst="ltUpDiag">
            <a:fgClr>
              <a:srgbClr val="D6DCE4">
                <a:lumMod val="75000"/>
              </a:srgbClr>
            </a:fgClr>
            <a:bgClr>
              <a:srgbClr val="D6DCE4"/>
            </a:bgClr>
          </a:pattFill>
          <a:ln>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1" name="矩形 20"/>
          <p:cNvSpPr/>
          <p:nvPr>
            <p:custDataLst>
              <p:tags r:id="rId2"/>
            </p:custDataLst>
          </p:nvPr>
        </p:nvSpPr>
        <p:spPr>
          <a:xfrm>
            <a:off x="1139190" y="1522730"/>
            <a:ext cx="9598025" cy="4368800"/>
          </a:xfrm>
          <a:prstGeom prst="rect">
            <a:avLst/>
          </a:prstGeom>
          <a:solidFill>
            <a:srgbClr val="FFFFFF"/>
          </a:solidFill>
          <a:ln w="28575">
            <a:solidFill>
              <a:schemeClr val="accent1"/>
            </a:solid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3" name="矩形 22"/>
          <p:cNvSpPr/>
          <p:nvPr>
            <p:custDataLst>
              <p:tags r:id="rId3"/>
            </p:custDataLst>
          </p:nvPr>
        </p:nvSpPr>
        <p:spPr>
          <a:xfrm>
            <a:off x="669925" y="1522095"/>
            <a:ext cx="468630" cy="647065"/>
          </a:xfrm>
          <a:prstGeom prst="rect">
            <a:avLst/>
          </a:prstGeom>
          <a:solidFill>
            <a:srgbClr val="D6DCE4">
              <a:lumMod val="2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20" name="文本框 19"/>
          <p:cNvSpPr txBox="1"/>
          <p:nvPr>
            <p:custDataLst>
              <p:tags r:id="rId4"/>
            </p:custDataLst>
          </p:nvPr>
        </p:nvSpPr>
        <p:spPr>
          <a:xfrm>
            <a:off x="669882" y="731818"/>
            <a:ext cx="7099300" cy="629920"/>
          </a:xfrm>
          <a:prstGeom prst="rect">
            <a:avLst/>
          </a:prstGeom>
          <a:noFill/>
        </p:spPr>
        <p:txBody>
          <a:bodyPr wrap="square" lIns="101600" tIns="38100" rIns="63500" bIns="38100" rtlCol="0"/>
          <a:lstStyle/>
          <a:p>
            <a:r>
              <a:rPr lang="en-US" altLang="zh-CN" sz="4000" b="1" spc="300" dirty="0">
                <a:solidFill>
                  <a:srgbClr val="000000">
                    <a:lumMod val="75000"/>
                    <a:lumOff val="25000"/>
                  </a:srgbClr>
                </a:solidFill>
                <a:uFillTx/>
                <a:latin typeface="Arial" panose="020B0604020202020204" pitchFamily="34" charset="0"/>
                <a:ea typeface="微软雅黑" panose="020B0503020204020204" charset="-122"/>
              </a:rPr>
              <a:t>       </a:t>
            </a:r>
            <a:r>
              <a:rPr lang="en-US" altLang="zh-CN" sz="4000" b="1" spc="300" dirty="0">
                <a:solidFill>
                  <a:srgbClr val="FF0000"/>
                </a:solidFill>
                <a:uFillTx/>
                <a:latin typeface="Arial" panose="020B0604020202020204" pitchFamily="34" charset="0"/>
                <a:ea typeface="微软雅黑" panose="020B0503020204020204" charset="-122"/>
              </a:rPr>
              <a:t>8</a:t>
            </a:r>
            <a:r>
              <a:rPr lang="zh-CN" altLang="en-US" sz="4000" b="1" spc="300" dirty="0">
                <a:solidFill>
                  <a:srgbClr val="FF0000"/>
                </a:solidFill>
                <a:uFillTx/>
                <a:latin typeface="Arial" panose="020B0604020202020204" pitchFamily="34" charset="0"/>
                <a:ea typeface="微软雅黑" panose="020B0503020204020204" charset="-122"/>
              </a:rPr>
              <a:t>大内容</a:t>
            </a:r>
            <a:endParaRPr lang="zh-CN" altLang="en-US" sz="4000" b="1" spc="300" dirty="0">
              <a:solidFill>
                <a:srgbClr val="FF0000"/>
              </a:solidFill>
              <a:uFillTx/>
              <a:latin typeface="Arial" panose="020B0604020202020204" pitchFamily="34" charset="0"/>
              <a:ea typeface="微软雅黑" panose="020B0503020204020204" charset="-122"/>
            </a:endParaRPr>
          </a:p>
        </p:txBody>
      </p:sp>
      <p:grpSp>
        <p:nvGrpSpPr>
          <p:cNvPr id="24" name="组合 23"/>
          <p:cNvGrpSpPr>
            <a:grpSpLocks noChangeAspect="1"/>
          </p:cNvGrpSpPr>
          <p:nvPr>
            <p:custDataLst>
              <p:tags r:id="rId5"/>
            </p:custDataLst>
          </p:nvPr>
        </p:nvGrpSpPr>
        <p:grpSpPr>
          <a:xfrm>
            <a:off x="10881641" y="654498"/>
            <a:ext cx="615989" cy="537514"/>
            <a:chOff x="3213087" y="1347855"/>
            <a:chExt cx="723913" cy="631688"/>
          </a:xfrm>
          <a:solidFill>
            <a:srgbClr val="D6DCE4">
              <a:alpha val="50000"/>
            </a:srgbClr>
          </a:solidFill>
        </p:grpSpPr>
        <p:sp>
          <p:nvSpPr>
            <p:cNvPr id="25" name="任意多边形: 形状 24"/>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sp>
          <p:nvSpPr>
            <p:cNvPr id="26" name="任意多边形: 形状 25"/>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ea"/>
              </a:endParaRPr>
            </a:p>
          </p:txBody>
        </p:sp>
      </p:grpSp>
      <p:pic>
        <p:nvPicPr>
          <p:cNvPr id="3" name="图片 2" descr="图片1"/>
          <p:cNvPicPr>
            <a:picLocks noChangeAspect="1"/>
          </p:cNvPicPr>
          <p:nvPr/>
        </p:nvPicPr>
        <p:blipFill>
          <a:blip r:embed="rId8"/>
          <a:stretch>
            <a:fillRect/>
          </a:stretch>
        </p:blipFill>
        <p:spPr>
          <a:xfrm>
            <a:off x="1520825" y="1725295"/>
            <a:ext cx="8667750" cy="4145280"/>
          </a:xfrm>
          <a:prstGeom prst="rect">
            <a:avLst/>
          </a:prstGeom>
        </p:spPr>
      </p:pic>
      <p:sp>
        <p:nvSpPr>
          <p:cNvPr id="13" name="文本框 12"/>
          <p:cNvSpPr txBox="1"/>
          <p:nvPr/>
        </p:nvSpPr>
        <p:spPr>
          <a:xfrm>
            <a:off x="2448560" y="1807845"/>
            <a:ext cx="3230880" cy="398780"/>
          </a:xfrm>
          <a:prstGeom prst="rect">
            <a:avLst/>
          </a:prstGeom>
          <a:noFill/>
        </p:spPr>
        <p:txBody>
          <a:bodyPr wrap="none" rtlCol="0">
            <a:spAutoFit/>
          </a:bodyPr>
          <a:p>
            <a:pPr algn="l"/>
            <a:r>
              <a:rPr lang="en-US" altLang="zh-CN" sz="2000">
                <a:sym typeface="+mn-ea"/>
              </a:rPr>
              <a:t>  </a:t>
            </a:r>
            <a:r>
              <a:rPr lang="zh-CN" altLang="en-US" sz="2000">
                <a:sym typeface="+mn-ea"/>
              </a:rPr>
              <a:t>构建强大的公共卫生体系</a:t>
            </a:r>
            <a:endParaRPr lang="zh-CN" altLang="en-US" sz="2000">
              <a:sym typeface="+mn-ea"/>
            </a:endParaRPr>
          </a:p>
        </p:txBody>
      </p:sp>
      <p:sp>
        <p:nvSpPr>
          <p:cNvPr id="14" name="文本框 13"/>
          <p:cNvSpPr txBox="1"/>
          <p:nvPr/>
        </p:nvSpPr>
        <p:spPr>
          <a:xfrm>
            <a:off x="2456180" y="2321560"/>
            <a:ext cx="3220720" cy="398780"/>
          </a:xfrm>
          <a:prstGeom prst="rect">
            <a:avLst/>
          </a:prstGeom>
          <a:noFill/>
        </p:spPr>
        <p:txBody>
          <a:bodyPr wrap="square" rtlCol="0">
            <a:spAutoFit/>
          </a:bodyPr>
          <a:p>
            <a:r>
              <a:rPr lang="en-US" altLang="zh-CN" sz="2000"/>
              <a:t>  </a:t>
            </a:r>
            <a:r>
              <a:rPr lang="zh-CN" altLang="en-US" sz="2000"/>
              <a:t>构筑医疗卫生新格局</a:t>
            </a:r>
            <a:endParaRPr lang="zh-CN" altLang="en-US" sz="2000"/>
          </a:p>
        </p:txBody>
      </p:sp>
      <p:sp>
        <p:nvSpPr>
          <p:cNvPr id="15" name="文本框 14"/>
          <p:cNvSpPr txBox="1"/>
          <p:nvPr/>
        </p:nvSpPr>
        <p:spPr>
          <a:xfrm>
            <a:off x="2448560" y="2893695"/>
            <a:ext cx="3230880" cy="398780"/>
          </a:xfrm>
          <a:prstGeom prst="rect">
            <a:avLst/>
          </a:prstGeom>
          <a:noFill/>
        </p:spPr>
        <p:txBody>
          <a:bodyPr wrap="none" rtlCol="0">
            <a:spAutoFit/>
          </a:bodyPr>
          <a:p>
            <a:r>
              <a:rPr lang="en-US" altLang="zh-CN" sz="2000"/>
              <a:t>  </a:t>
            </a:r>
            <a:r>
              <a:rPr lang="zh-CN" altLang="en-US" sz="2000"/>
              <a:t>全方面干预主要健康问题</a:t>
            </a:r>
            <a:endParaRPr lang="zh-CN" altLang="en-US" sz="2000"/>
          </a:p>
        </p:txBody>
      </p:sp>
      <p:sp>
        <p:nvSpPr>
          <p:cNvPr id="16" name="文本框 15"/>
          <p:cNvSpPr txBox="1"/>
          <p:nvPr/>
        </p:nvSpPr>
        <p:spPr>
          <a:xfrm>
            <a:off x="2446655" y="3411220"/>
            <a:ext cx="3230880" cy="398780"/>
          </a:xfrm>
          <a:prstGeom prst="rect">
            <a:avLst/>
          </a:prstGeom>
          <a:noFill/>
        </p:spPr>
        <p:txBody>
          <a:bodyPr wrap="none" rtlCol="0">
            <a:spAutoFit/>
          </a:bodyPr>
          <a:p>
            <a:r>
              <a:rPr lang="en-US" altLang="zh-CN" sz="2000"/>
              <a:t>  </a:t>
            </a:r>
            <a:r>
              <a:rPr lang="zh-CN" altLang="en-US" sz="2000"/>
              <a:t>保障人民全生命周期健康</a:t>
            </a:r>
            <a:endParaRPr lang="zh-CN" altLang="en-US" sz="2000"/>
          </a:p>
        </p:txBody>
      </p:sp>
      <p:sp>
        <p:nvSpPr>
          <p:cNvPr id="17" name="文本框 16"/>
          <p:cNvSpPr txBox="1"/>
          <p:nvPr/>
        </p:nvSpPr>
        <p:spPr>
          <a:xfrm>
            <a:off x="2375535" y="3879850"/>
            <a:ext cx="6266180" cy="398780"/>
          </a:xfrm>
          <a:prstGeom prst="rect">
            <a:avLst/>
          </a:prstGeom>
          <a:noFill/>
        </p:spPr>
        <p:txBody>
          <a:bodyPr wrap="square" rtlCol="0">
            <a:spAutoFit/>
          </a:bodyPr>
          <a:p>
            <a:r>
              <a:rPr lang="en-US" altLang="zh-CN" sz="2000"/>
              <a:t>   </a:t>
            </a:r>
            <a:r>
              <a:rPr lang="zh-CN" altLang="en-US" sz="2000"/>
              <a:t>持续深化医药卫生体制改革</a:t>
            </a:r>
            <a:endParaRPr lang="zh-CN" altLang="en-US" sz="2000"/>
          </a:p>
        </p:txBody>
      </p:sp>
      <p:sp>
        <p:nvSpPr>
          <p:cNvPr id="18" name="文本框 17"/>
          <p:cNvSpPr txBox="1"/>
          <p:nvPr/>
        </p:nvSpPr>
        <p:spPr>
          <a:xfrm>
            <a:off x="2448560" y="4413250"/>
            <a:ext cx="8381365" cy="398780"/>
          </a:xfrm>
          <a:prstGeom prst="rect">
            <a:avLst/>
          </a:prstGeom>
          <a:noFill/>
        </p:spPr>
        <p:txBody>
          <a:bodyPr wrap="square" rtlCol="0">
            <a:spAutoFit/>
          </a:bodyPr>
          <a:p>
            <a:r>
              <a:rPr lang="en-US" altLang="zh-CN" sz="2000"/>
              <a:t>  </a:t>
            </a:r>
            <a:r>
              <a:rPr lang="zh-CN" altLang="en-US" sz="2000"/>
              <a:t>促进中医药传承创新发展</a:t>
            </a:r>
            <a:endParaRPr lang="zh-CN" altLang="en-US" sz="2000"/>
          </a:p>
        </p:txBody>
      </p:sp>
      <p:sp>
        <p:nvSpPr>
          <p:cNvPr id="19" name="文本框 18"/>
          <p:cNvSpPr txBox="1"/>
          <p:nvPr/>
        </p:nvSpPr>
        <p:spPr>
          <a:xfrm>
            <a:off x="2456180" y="5412740"/>
            <a:ext cx="3484880" cy="398780"/>
          </a:xfrm>
          <a:prstGeom prst="rect">
            <a:avLst/>
          </a:prstGeom>
          <a:noFill/>
        </p:spPr>
        <p:txBody>
          <a:bodyPr wrap="none" rtlCol="0">
            <a:spAutoFit/>
          </a:bodyPr>
          <a:p>
            <a:r>
              <a:rPr lang="en-US" altLang="zh-CN" sz="2000"/>
              <a:t>  </a:t>
            </a:r>
            <a:r>
              <a:rPr lang="zh-CN" altLang="en-US" sz="2000"/>
              <a:t>完善健康优先发展保障体系</a:t>
            </a:r>
            <a:endParaRPr lang="zh-CN" altLang="en-US" sz="2000"/>
          </a:p>
        </p:txBody>
      </p:sp>
      <p:sp>
        <p:nvSpPr>
          <p:cNvPr id="27" name="文本框 26"/>
          <p:cNvSpPr txBox="1"/>
          <p:nvPr/>
        </p:nvSpPr>
        <p:spPr>
          <a:xfrm>
            <a:off x="2437130" y="4922520"/>
            <a:ext cx="3665855" cy="398780"/>
          </a:xfrm>
          <a:prstGeom prst="rect">
            <a:avLst/>
          </a:prstGeom>
          <a:noFill/>
        </p:spPr>
        <p:txBody>
          <a:bodyPr wrap="square" rtlCol="0">
            <a:spAutoFit/>
          </a:bodyPr>
          <a:p>
            <a:r>
              <a:rPr lang="en-US" altLang="zh-CN" sz="2000"/>
              <a:t>  </a:t>
            </a:r>
            <a:r>
              <a:rPr lang="zh-CN" altLang="en-US" sz="2000"/>
              <a:t>促进健康产业发展与创新</a:t>
            </a:r>
            <a:endParaRPr lang="zh-CN" altLang="en-US" sz="2000"/>
          </a:p>
        </p:txBody>
      </p:sp>
      <p:sp>
        <p:nvSpPr>
          <p:cNvPr id="37" name="矩形 36"/>
          <p:cNvSpPr/>
          <p:nvPr/>
        </p:nvSpPr>
        <p:spPr>
          <a:xfrm>
            <a:off x="1616710" y="1684655"/>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1</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38" name="矩形 37"/>
          <p:cNvSpPr/>
          <p:nvPr/>
        </p:nvSpPr>
        <p:spPr>
          <a:xfrm>
            <a:off x="1616710" y="2206625"/>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2</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39" name="矩形 38"/>
          <p:cNvSpPr/>
          <p:nvPr/>
        </p:nvSpPr>
        <p:spPr>
          <a:xfrm>
            <a:off x="1616710" y="276606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3</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40" name="矩形 39"/>
          <p:cNvSpPr/>
          <p:nvPr/>
        </p:nvSpPr>
        <p:spPr>
          <a:xfrm>
            <a:off x="1616710" y="323469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4</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41" name="矩形 40"/>
          <p:cNvSpPr/>
          <p:nvPr/>
        </p:nvSpPr>
        <p:spPr>
          <a:xfrm>
            <a:off x="1616710" y="375666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5</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42" name="矩形 41"/>
          <p:cNvSpPr/>
          <p:nvPr/>
        </p:nvSpPr>
        <p:spPr>
          <a:xfrm>
            <a:off x="1616710" y="427863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6</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43" name="矩形 42"/>
          <p:cNvSpPr/>
          <p:nvPr/>
        </p:nvSpPr>
        <p:spPr>
          <a:xfrm>
            <a:off x="1616710" y="476758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7</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44" name="矩形 43"/>
          <p:cNvSpPr/>
          <p:nvPr/>
        </p:nvSpPr>
        <p:spPr>
          <a:xfrm>
            <a:off x="1616710" y="5289550"/>
            <a:ext cx="436880" cy="645160"/>
          </a:xfrm>
          <a:prstGeom prst="rect">
            <a:avLst/>
          </a:prstGeom>
          <a:noFill/>
          <a:ln>
            <a:noFill/>
          </a:ln>
        </p:spPr>
        <p:txBody>
          <a:bodyPr wrap="none" rtlCol="0" anchor="t">
            <a:spAutoFit/>
          </a:bodyPr>
          <a:p>
            <a:pPr algn="ctr"/>
            <a:r>
              <a:rPr lang="en-US" altLang="zh-CN" sz="3600" b="1">
                <a:solidFill>
                  <a:schemeClr val="tx1"/>
                </a:solidFill>
                <a:effectLst>
                  <a:outerShdw blurRad="38100" dist="19050" dir="2700000" algn="tl" rotWithShape="0">
                    <a:schemeClr val="dk1">
                      <a:alpha val="40000"/>
                    </a:schemeClr>
                  </a:outerShdw>
                </a:effectLst>
              </a:rPr>
              <a:t>8</a:t>
            </a:r>
            <a:endParaRPr lang="en-US" altLang="zh-CN" sz="3600" b="1">
              <a:solidFill>
                <a:schemeClr val="tx1"/>
              </a:solidFill>
              <a:effectLst>
                <a:outerShdw blurRad="38100" dist="19050" dir="2700000" algn="tl" rotWithShape="0">
                  <a:schemeClr val="dk1">
                    <a:alpha val="40000"/>
                  </a:schemeClr>
                </a:outerShdw>
              </a:effectLs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charset="-122"/>
            </a:endParaRPr>
          </a:p>
        </p:txBody>
      </p:sp>
      <p:sp>
        <p:nvSpPr>
          <p:cNvPr id="10"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711200" y="811530"/>
            <a:ext cx="7261225" cy="646430"/>
          </a:xfrm>
          <a:prstGeom prst="rect">
            <a:avLst/>
          </a:prstGeom>
          <a:noFill/>
        </p:spPr>
        <p:txBody>
          <a:bodyPr wrap="square" lIns="91440" tIns="45720" rIns="91440" bIns="45720" rtlCol="0">
            <a:normAutofit/>
          </a:bodyPr>
          <a:lstStyle/>
          <a:p>
            <a:pPr algn="l"/>
            <a:r>
              <a:rPr lang="en-US" altLang="zh-CN" sz="3600">
                <a:sym typeface="+mn-ea"/>
              </a:rPr>
              <a:t>   </a:t>
            </a:r>
            <a:r>
              <a:rPr lang="en-US" altLang="zh-CN" sz="3600">
                <a:solidFill>
                  <a:srgbClr val="FF0000"/>
                </a:solidFill>
                <a:sym typeface="+mn-ea"/>
              </a:rPr>
              <a:t>  </a:t>
            </a:r>
            <a:r>
              <a:rPr lang="en-US" altLang="zh-CN" sz="3600" b="1">
                <a:solidFill>
                  <a:srgbClr val="C00000"/>
                </a:solidFill>
                <a:sym typeface="+mn-ea"/>
              </a:rPr>
              <a:t>1.</a:t>
            </a:r>
            <a:r>
              <a:rPr lang="zh-CN" altLang="en-US" sz="3600" b="1">
                <a:solidFill>
                  <a:srgbClr val="C00000"/>
                </a:solidFill>
                <a:sym typeface="+mn-ea"/>
              </a:rPr>
              <a:t>构建强大的公共卫生体系</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190625" y="2787650"/>
            <a:ext cx="9734550" cy="2438400"/>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推进疾控体系现代化建设、推进卫生应急管理体系和能力现代化建设、健全重大疫情救助体系、创新医防协同机制。</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形状 15"/>
          <p:cNvSpPr/>
          <p:nvPr>
            <p:custDataLst>
              <p:tags r:id="rId1"/>
            </p:custDataLst>
          </p:nvPr>
        </p:nvSpPr>
        <p:spPr>
          <a:xfrm>
            <a:off x="0" y="0"/>
            <a:ext cx="12192000" cy="2037080"/>
          </a:xfrm>
          <a:custGeom>
            <a:avLst/>
            <a:gdLst>
              <a:gd name="connsiteX0" fmla="*/ 0 w 12192000"/>
              <a:gd name="connsiteY0" fmla="*/ 0 h 1646756"/>
              <a:gd name="connsiteX1" fmla="*/ 12192000 w 12192000"/>
              <a:gd name="connsiteY1" fmla="*/ 0 h 1646756"/>
              <a:gd name="connsiteX2" fmla="*/ 12192000 w 12192000"/>
              <a:gd name="connsiteY2" fmla="*/ 984371 h 1646756"/>
              <a:gd name="connsiteX3" fmla="*/ 0 w 12192000"/>
              <a:gd name="connsiteY3" fmla="*/ 1456003 h 1646756"/>
            </a:gdLst>
            <a:ahLst/>
            <a:cxnLst>
              <a:cxn ang="0">
                <a:pos x="connsiteX0" y="connsiteY0"/>
              </a:cxn>
              <a:cxn ang="0">
                <a:pos x="connsiteX1" y="connsiteY1"/>
              </a:cxn>
              <a:cxn ang="0">
                <a:pos x="connsiteX2" y="connsiteY2"/>
              </a:cxn>
              <a:cxn ang="0">
                <a:pos x="connsiteX3" y="connsiteY3"/>
              </a:cxn>
            </a:cxnLst>
            <a:rect l="l" t="t" r="r" b="b"/>
            <a:pathLst>
              <a:path w="12192000" h="1646756">
                <a:moveTo>
                  <a:pt x="0" y="0"/>
                </a:moveTo>
                <a:lnTo>
                  <a:pt x="12192000" y="0"/>
                </a:lnTo>
                <a:lnTo>
                  <a:pt x="12192000" y="984371"/>
                </a:lnTo>
                <a:cubicBezTo>
                  <a:pt x="6096000" y="984371"/>
                  <a:pt x="6096000" y="2076571"/>
                  <a:pt x="0" y="1456003"/>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600" b="1">
              <a:solidFill>
                <a:srgbClr val="FFFFFF"/>
              </a:solidFill>
              <a:latin typeface="微软雅黑" panose="020B0503020204020204" charset="-122"/>
            </a:endParaRPr>
          </a:p>
        </p:txBody>
      </p:sp>
      <p:sp>
        <p:nvSpPr>
          <p:cNvPr id="3" name="任意多边形: 形状 9"/>
          <p:cNvSpPr/>
          <p:nvPr>
            <p:custDataLst>
              <p:tags r:id="rId2"/>
            </p:custDataLst>
          </p:nvPr>
        </p:nvSpPr>
        <p:spPr>
          <a:xfrm>
            <a:off x="0" y="1305560"/>
            <a:ext cx="12192000" cy="1482090"/>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solidFill>
            <a:srgbClr val="3D93E3"/>
          </a:solidFill>
          <a:ln>
            <a:solidFill>
              <a:schemeClr val="accent1"/>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600" b="1">
              <a:solidFill>
                <a:srgbClr val="FFFFFF"/>
              </a:solidFill>
              <a:latin typeface="微软雅黑" panose="020B0503020204020204" charset="-122"/>
            </a:endParaRPr>
          </a:p>
        </p:txBody>
      </p:sp>
      <p:sp>
        <p:nvSpPr>
          <p:cNvPr id="11" name="文本框 10"/>
          <p:cNvSpPr txBox="1"/>
          <p:nvPr>
            <p:custDataLst>
              <p:tags r:id="rId3"/>
            </p:custDataLst>
          </p:nvPr>
        </p:nvSpPr>
        <p:spPr>
          <a:xfrm>
            <a:off x="990191" y="776444"/>
            <a:ext cx="6060849" cy="646331"/>
          </a:xfrm>
          <a:prstGeom prst="rect">
            <a:avLst/>
          </a:prstGeom>
          <a:noFill/>
        </p:spPr>
        <p:txBody>
          <a:bodyPr wrap="square" lIns="91440" tIns="45720" rIns="91440" bIns="45720" rtlCol="0">
            <a:normAutofit/>
          </a:bodyPr>
          <a:lstStyle/>
          <a:p>
            <a:pPr algn="l"/>
            <a:r>
              <a:rPr lang="en-US" altLang="zh-CN" sz="3600">
                <a:sym typeface="+mn-ea"/>
              </a:rPr>
              <a:t>    </a:t>
            </a:r>
            <a:r>
              <a:rPr lang="en-US" altLang="zh-CN" sz="3600" b="1">
                <a:solidFill>
                  <a:srgbClr val="C00000"/>
                </a:solidFill>
                <a:sym typeface="+mn-ea"/>
              </a:rPr>
              <a:t>2.</a:t>
            </a:r>
            <a:r>
              <a:rPr lang="zh-CN" altLang="en-US" sz="3600" b="1">
                <a:solidFill>
                  <a:srgbClr val="C00000"/>
                </a:solidFill>
                <a:sym typeface="+mn-ea"/>
              </a:rPr>
              <a:t>构筑医疗卫生新格局</a:t>
            </a:r>
            <a:endParaRPr lang="zh-CN" altLang="en-US" sz="3600" b="1" spc="300">
              <a:solidFill>
                <a:srgbClr val="C00000"/>
              </a:solidFill>
              <a:uFillTx/>
              <a:latin typeface="Arial" panose="020B0604020202020204" pitchFamily="34" charset="0"/>
              <a:ea typeface="微软雅黑" panose="020B0503020204020204" charset="-122"/>
              <a:sym typeface="+mn-ea"/>
            </a:endParaRPr>
          </a:p>
        </p:txBody>
      </p:sp>
      <p:sp>
        <p:nvSpPr>
          <p:cNvPr id="13" name="矩形 12"/>
          <p:cNvSpPr/>
          <p:nvPr>
            <p:custDataLst>
              <p:tags r:id="rId4"/>
            </p:custDataLst>
          </p:nvPr>
        </p:nvSpPr>
        <p:spPr>
          <a:xfrm>
            <a:off x="1236980" y="3044825"/>
            <a:ext cx="9107805" cy="2017395"/>
          </a:xfrm>
          <a:prstGeom prst="rect">
            <a:avLst/>
          </a:prstGeom>
        </p:spPr>
        <p:txBody>
          <a:bodyPr anchor="ctr">
            <a:normAutofit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spcAft>
                <a:spcPts val="1000"/>
              </a:spcAft>
              <a:buClr>
                <a:srgbClr val="FFFFFF">
                  <a:lumMod val="85000"/>
                </a:srgbClr>
              </a:buClr>
              <a:buFont typeface="Wingdings" panose="05000000000000000000" pitchFamily="2" charset="2"/>
              <a:buChar char="l"/>
            </a:pPr>
            <a:r>
              <a:rPr lang="en-US" altLang="zh-CN" sz="3200" spc="150">
                <a:solidFill>
                  <a:srgbClr val="000000">
                    <a:lumMod val="75000"/>
                    <a:lumOff val="25000"/>
                  </a:srgbClr>
                </a:solidFill>
                <a:latin typeface="Arial" panose="020B0604020202020204" pitchFamily="34" charset="0"/>
                <a:ea typeface="微软雅黑" panose="020B0503020204020204" charset="-122"/>
              </a:rPr>
              <a:t>      </a:t>
            </a:r>
            <a:r>
              <a:rPr lang="zh-CN" altLang="en-US" sz="3200" spc="150">
                <a:solidFill>
                  <a:srgbClr val="000000">
                    <a:lumMod val="75000"/>
                    <a:lumOff val="25000"/>
                  </a:srgbClr>
                </a:solidFill>
                <a:latin typeface="Arial" panose="020B0604020202020204" pitchFamily="34" charset="0"/>
                <a:ea typeface="微软雅黑" panose="020B0503020204020204" charset="-122"/>
              </a:rPr>
              <a:t>加快优质医疗资源扩容和均衡布局、巩固基层医疗卫生服务网底、改善优化医疗卫生服务水平。</a:t>
            </a:r>
            <a:endParaRPr lang="zh-CN" altLang="en-US" sz="3200" spc="15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634_1*i*1"/>
  <p:tag name="KSO_WM_TEMPLATE_CATEGORY" val="diagram"/>
  <p:tag name="KSO_WM_TEMPLATE_INDEX" val="20200634"/>
  <p:tag name="KSO_WM_UNIT_LAYERLEVEL" val="1"/>
  <p:tag name="KSO_WM_TAG_VERSION" val="1.0"/>
  <p:tag name="KSO_WM_BEAUTIFY_FLAG" val="#wm#"/>
</p:tagLst>
</file>

<file path=ppt/tags/tag10.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0481_1*a*1"/>
  <p:tag name="KSO_WM_TEMPLATE_CATEGORY" val="diagram"/>
  <p:tag name="KSO_WM_TEMPLATE_INDEX" val="20200481"/>
  <p:tag name="KSO_WM_UNIT_LAYERLEVEL" val="1"/>
  <p:tag name="KSO_WM_TAG_VERSION" val="1.0"/>
  <p:tag name="KSO_WM_BEAUTIFY_FLAG" val="#wm#"/>
  <p:tag name="KSO_WM_UNIT_PRESET_TEXT" val="户外拓展&#13;训练目的"/>
  <p:tag name="KSO_WM_UNIT_ISNUMDGMTITLE"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Lst>
</file>

<file path=ppt/tags/tag13.xml><?xml version="1.0" encoding="utf-8"?>
<p:tagLst xmlns:p="http://schemas.openxmlformats.org/presentationml/2006/main">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BEAUTIFY_FLAG" val="#wm#"/>
  <p:tag name="KSO_WM_TEMPLATE_CATEGORY" val="diagram"/>
  <p:tag name="KSO_WM_TEMPLATE_INDEX" val="20200481"/>
  <p:tag name="KSO_WM_SLIDE_LAYOUT" val="a_f"/>
  <p:tag name="KSO_WM_SLIDE_LAYOUT_CNT" val="1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2574_1*i*1"/>
  <p:tag name="KSO_WM_TEMPLATE_CATEGORY" val="diagram"/>
  <p:tag name="KSO_WM_TEMPLATE_INDEX" val="2020257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2574_1*i*2"/>
  <p:tag name="KSO_WM_TEMPLATE_CATEGORY" val="diagram"/>
  <p:tag name="KSO_WM_TEMPLATE_INDEX" val="2020257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202574_1*i*3"/>
  <p:tag name="KSO_WM_TEMPLATE_CATEGORY" val="diagram"/>
  <p:tag name="KSO_WM_TEMPLATE_INDEX" val="20202574"/>
  <p:tag name="KSO_WM_UNIT_LAYERLEVEL" val="1"/>
  <p:tag name="KSO_WM_TAG_VERSION" val="1.0"/>
  <p:tag name="KSO_WM_BEAUTIFY_FLAG" val="#wm#"/>
</p:tagLst>
</file>

<file path=ppt/tags/tag17.xml><?xml version="1.0" encoding="utf-8"?>
<p:tagLst xmlns:p="http://schemas.openxmlformats.org/presentationml/2006/main">
  <p:tag name="KSO_WM_UNIT_TEXT_PART_ID_V2" val="a-3-1"/>
  <p:tag name="KSO_WM_UNIT_ISCONTENTSTITLE" val="0"/>
  <p:tag name="KSO_WM_UNIT_PRESET_TEXT" val="单击此处可添加您的大标题内容"/>
  <p:tag name="KSO_WM_UNIT_NOCLEAR" val="0"/>
  <p:tag name="KSO_WM_UNIT_SHOW_EDIT_AREA_INDICATION" val="0"/>
  <p:tag name="KSO_WM_UNIT_VALUE" val="17"/>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4_1*a*1"/>
  <p:tag name="KSO_WM_TEMPLATE_CATEGORY" val="diagram"/>
  <p:tag name="KSO_WM_TEMPLATE_INDEX" val="2020257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202574_1*i*5"/>
  <p:tag name="KSO_WM_TEMPLATE_CATEGORY" val="diagram"/>
  <p:tag name="KSO_WM_TEMPLATE_INDEX" val="2020257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202574_1*i*6"/>
  <p:tag name="KSO_WM_TEMPLATE_CATEGORY" val="diagram"/>
  <p:tag name="KSO_WM_TEMPLATE_INDEX" val="2020257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634_1*i*2"/>
  <p:tag name="KSO_WM_TEMPLATE_CATEGORY" val="diagram"/>
  <p:tag name="KSO_WM_TEMPLATE_INDEX" val="20200634"/>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202574_1*i*7"/>
  <p:tag name="KSO_WM_TEMPLATE_CATEGORY" val="diagram"/>
  <p:tag name="KSO_WM_TEMPLATE_INDEX" val="20202574"/>
  <p:tag name="KSO_WM_UNIT_LAYERLEVEL" val="1"/>
  <p:tag name="KSO_WM_TAG_VERSION" val="1.0"/>
  <p:tag name="KSO_WM_BEAUTIFY_FLAG" val="#wm#"/>
</p:tagLst>
</file>

<file path=ppt/tags/tag21.xml><?xml version="1.0" encoding="utf-8"?>
<p:tagLst xmlns:p="http://schemas.openxmlformats.org/presentationml/2006/main">
  <p:tag name="KSO_WM_SLIDE_ID" val="diagram20202574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BEAUTIFY_FLAG" val="#wm#"/>
  <p:tag name="KSO_WM_TEMPLATE_CATEGORY" val="diagram"/>
  <p:tag name="KSO_WM_TEMPLATE_INDEX" val="20202574"/>
  <p:tag name="KSO_WM_SLIDE_LAYOUT" val="a_f_h"/>
  <p:tag name="KSO_WM_SLIDE_LAYOUT_CNT" val="1_1_1"/>
  <p:tag name="KSO_WM_SLIDE_TYPE" val="text"/>
  <p:tag name="KSO_WM_SLIDE_SUBTYPE" val="pureTxt"/>
  <p:tag name="KSO_WM_SLIDE_SIZE" val="854.507*99.1489"/>
  <p:tag name="KSO_WM_SLIDE_POSITION" val="53.318*216.399"/>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2574_1*i*1"/>
  <p:tag name="KSO_WM_TEMPLATE_CATEGORY" val="diagram"/>
  <p:tag name="KSO_WM_TEMPLATE_INDEX" val="2020257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2574_1*i*2"/>
  <p:tag name="KSO_WM_TEMPLATE_CATEGORY" val="diagram"/>
  <p:tag name="KSO_WM_TEMPLATE_INDEX" val="2020257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202574_1*i*3"/>
  <p:tag name="KSO_WM_TEMPLATE_CATEGORY" val="diagram"/>
  <p:tag name="KSO_WM_TEMPLATE_INDEX" val="20202574"/>
  <p:tag name="KSO_WM_UNIT_LAYERLEVEL" val="1"/>
  <p:tag name="KSO_WM_TAG_VERSION" val="1.0"/>
  <p:tag name="KSO_WM_BEAUTIFY_FLAG" val="#wm#"/>
</p:tagLst>
</file>

<file path=ppt/tags/tag25.xml><?xml version="1.0" encoding="utf-8"?>
<p:tagLst xmlns:p="http://schemas.openxmlformats.org/presentationml/2006/main">
  <p:tag name="KSO_WM_UNIT_TEXT_PART_ID_V2" val="a-3-1"/>
  <p:tag name="KSO_WM_UNIT_ISCONTENTSTITLE" val="0"/>
  <p:tag name="KSO_WM_UNIT_PRESET_TEXT" val="单击此处可添加您的大标题内容"/>
  <p:tag name="KSO_WM_UNIT_NOCLEAR" val="0"/>
  <p:tag name="KSO_WM_UNIT_SHOW_EDIT_AREA_INDICATION" val="0"/>
  <p:tag name="KSO_WM_UNIT_VALUE" val="17"/>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4_1*a*1"/>
  <p:tag name="KSO_WM_TEMPLATE_CATEGORY" val="diagram"/>
  <p:tag name="KSO_WM_TEMPLATE_INDEX" val="2020257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202574_1*i*5"/>
  <p:tag name="KSO_WM_TEMPLATE_CATEGORY" val="diagram"/>
  <p:tag name="KSO_WM_TEMPLATE_INDEX" val="2020257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202574_1*i*6"/>
  <p:tag name="KSO_WM_TEMPLATE_CATEGORY" val="diagram"/>
  <p:tag name="KSO_WM_TEMPLATE_INDEX" val="2020257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202574_1*i*7"/>
  <p:tag name="KSO_WM_TEMPLATE_CATEGORY" val="diagram"/>
  <p:tag name="KSO_WM_TEMPLATE_INDEX" val="20202574"/>
  <p:tag name="KSO_WM_UNIT_LAYERLEVEL" val="1"/>
  <p:tag name="KSO_WM_TAG_VERSION" val="1.0"/>
  <p:tag name="KSO_WM_BEAUTIFY_FLAG" val="#wm#"/>
</p:tagLst>
</file>

<file path=ppt/tags/tag29.xml><?xml version="1.0" encoding="utf-8"?>
<p:tagLst xmlns:p="http://schemas.openxmlformats.org/presentationml/2006/main">
  <p:tag name="KSO_WM_SLIDE_ID" val="diagram20202574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BEAUTIFY_FLAG" val="#wm#"/>
  <p:tag name="KSO_WM_TEMPLATE_CATEGORY" val="diagram"/>
  <p:tag name="KSO_WM_TEMPLATE_INDEX" val="20202574"/>
  <p:tag name="KSO_WM_SLIDE_LAYOUT" val="a_f_h"/>
  <p:tag name="KSO_WM_SLIDE_LAYOUT_CNT" val="1_1_1"/>
  <p:tag name="KSO_WM_SLIDE_TYPE" val="text"/>
  <p:tag name="KSO_WM_SLIDE_SUBTYPE" val="pureTxt"/>
  <p:tag name="KSO_WM_SLIDE_SIZE" val="854.507*99.1489"/>
  <p:tag name="KSO_WM_SLIDE_POSITION" val="53.318*216.399"/>
</p:tagLst>
</file>

<file path=ppt/tags/tag3.xml><?xml version="1.0" encoding="utf-8"?>
<p:tagLst xmlns:p="http://schemas.openxmlformats.org/presentationml/2006/main">
  <p:tag name="KSO_WM_UNIT_PRESET_TEXT" val="世界上一成不变的东西，&#13;只有“任何事物都是在不断变化的”这条真理。&#13; &#13;                                             —— 斯里兰卡"/>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diagram20200634_1*f*1"/>
  <p:tag name="KSO_WM_TEMPLATE_CATEGORY" val="diagram"/>
  <p:tag name="KSO_WM_TEMPLATE_INDEX" val="20200634"/>
  <p:tag name="KSO_WM_UNIT_LAYERLEVEL" val="1"/>
  <p:tag name="KSO_WM_TAG_VERSION" val="1.0"/>
  <p:tag name="KSO_WM_BEAUTIFY_FLAG" val="#wm#"/>
  <p:tag name="KSO_WM_UNIT_SUBTYPE" val="a"/>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2574_1*i*2"/>
  <p:tag name="KSO_WM_TEMPLATE_CATEGORY" val="diagram"/>
  <p:tag name="KSO_WM_TEMPLATE_INDEX" val="2020257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202574_1*i*3"/>
  <p:tag name="KSO_WM_TEMPLATE_CATEGORY" val="diagram"/>
  <p:tag name="KSO_WM_TEMPLATE_INDEX" val="2020257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2574_1*i*1"/>
  <p:tag name="KSO_WM_TEMPLATE_CATEGORY" val="diagram"/>
  <p:tag name="KSO_WM_TEMPLATE_INDEX" val="20202574"/>
  <p:tag name="KSO_WM_UNIT_LAYERLEVEL" val="1"/>
  <p:tag name="KSO_WM_TAG_VERSION" val="1.0"/>
  <p:tag name="KSO_WM_BEAUTIFY_FLAG" val="#wm#"/>
</p:tagLst>
</file>

<file path=ppt/tags/tag33.xml><?xml version="1.0" encoding="utf-8"?>
<p:tagLst xmlns:p="http://schemas.openxmlformats.org/presentationml/2006/main">
  <p:tag name="KSO_WM_UNIT_TEXT_PART_ID_V2" val="a-3-1"/>
  <p:tag name="KSO_WM_UNIT_ISCONTENTSTITLE" val="0"/>
  <p:tag name="KSO_WM_UNIT_PRESET_TEXT" val="单击此处可添加您的大标题内容"/>
  <p:tag name="KSO_WM_UNIT_NOCLEAR" val="0"/>
  <p:tag name="KSO_WM_UNIT_SHOW_EDIT_AREA_INDICATION" val="0"/>
  <p:tag name="KSO_WM_UNIT_VALUE" val="17"/>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4_1*a*1"/>
  <p:tag name="KSO_WM_TEMPLATE_CATEGORY" val="diagram"/>
  <p:tag name="KSO_WM_TEMPLATE_INDEX" val="2020257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202574_1*i*5"/>
  <p:tag name="KSO_WM_TEMPLATE_CATEGORY" val="diagram"/>
  <p:tag name="KSO_WM_TEMPLATE_INDEX" val="2020257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202574_1*i*6"/>
  <p:tag name="KSO_WM_TEMPLATE_CATEGORY" val="diagram"/>
  <p:tag name="KSO_WM_TEMPLATE_INDEX" val="2020257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202574_1*i*7"/>
  <p:tag name="KSO_WM_TEMPLATE_CATEGORY" val="diagram"/>
  <p:tag name="KSO_WM_TEMPLATE_INDEX" val="20202574"/>
  <p:tag name="KSO_WM_UNIT_LAYERLEVEL" val="1"/>
  <p:tag name="KSO_WM_TAG_VERSION" val="1.0"/>
  <p:tag name="KSO_WM_BEAUTIFY_FLAG" val="#wm#"/>
</p:tagLst>
</file>

<file path=ppt/tags/tag37.xml><?xml version="1.0" encoding="utf-8"?>
<p:tagLst xmlns:p="http://schemas.openxmlformats.org/presentationml/2006/main">
  <p:tag name="KSO_WM_SLIDE_ID" val="diagram20202574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BEAUTIFY_FLAG" val="#wm#"/>
  <p:tag name="KSO_WM_TEMPLATE_CATEGORY" val="diagram"/>
  <p:tag name="KSO_WM_TEMPLATE_INDEX" val="20202574"/>
  <p:tag name="KSO_WM_SLIDE_LAYOUT" val="a_f_h"/>
  <p:tag name="KSO_WM_SLIDE_LAYOUT_CNT" val="1_1_1"/>
  <p:tag name="KSO_WM_SLIDE_TYPE" val="text"/>
  <p:tag name="KSO_WM_SLIDE_SUBTYPE" val="pureTxt"/>
  <p:tag name="KSO_WM_SLIDE_SIZE" val="854.507*99.1489"/>
  <p:tag name="KSO_WM_SLIDE_POSITION" val="53.318*216.39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4.xml><?xml version="1.0" encoding="utf-8"?>
<p:tagLst xmlns:p="http://schemas.openxmlformats.org/presentationml/2006/main">
  <p:tag name="KSO_WM_SLIDE_ID" val="diagram20200634_1"/>
  <p:tag name="KSO_WM_TEMPLATE_SUBCATEGORY" val="0"/>
  <p:tag name="KSO_WM_SLIDE_TYPE" val="text"/>
  <p:tag name="KSO_WM_SLIDE_SUBTYPE" val="pureTxt"/>
  <p:tag name="KSO_WM_SLIDE_ITEM_CNT" val="0"/>
  <p:tag name="KSO_WM_SLIDE_INDEX" val="1"/>
  <p:tag name="KSO_WM_SLIDE_SIZE" val="756*331"/>
  <p:tag name="KSO_WM_SLIDE_POSITION" val="101*104"/>
  <p:tag name="KSO_WM_TAG_VERSION" val="1.0"/>
  <p:tag name="KSO_WM_BEAUTIFY_FLAG" val="#wm#"/>
  <p:tag name="KSO_WM_TEMPLATE_CATEGORY" val="diagram"/>
  <p:tag name="KSO_WM_TEMPLATE_INDEX" val="20200634"/>
  <p:tag name="KSO_WM_SLIDE_LAYOUT" val="f"/>
  <p:tag name="KSO_WM_SLIDE_LAYOUT_CNT" val="1"/>
  <p:tag name="KSO_WM_TEMPLATE_MASTER_TYPE" val="0"/>
  <p:tag name="KSO_WM_TEMPLATE_COLOR_TYPE" val="1"/>
</p:tagLst>
</file>

<file path=ppt/tags/tag40.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41.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42.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45.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46.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47.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5.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Lst>
</file>

<file path=ppt/tags/tag50.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51.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52.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55.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56.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57.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6.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0481_1*a*1"/>
  <p:tag name="KSO_WM_TEMPLATE_CATEGORY" val="diagram"/>
  <p:tag name="KSO_WM_TEMPLATE_INDEX" val="20200481"/>
  <p:tag name="KSO_WM_UNIT_LAYERLEVEL" val="1"/>
  <p:tag name="KSO_WM_TAG_VERSION" val="1.0"/>
  <p:tag name="KSO_WM_BEAUTIFY_FLAG" val="#wm#"/>
  <p:tag name="KSO_WM_UNIT_PRESET_TEXT" val="户外拓展&#13;训练目的"/>
  <p:tag name="KSO_WM_UNIT_ISNUMDGMTITLE" val="0"/>
</p:tagLst>
</file>

<file path=ppt/tags/tag60.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61.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62.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65.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66.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67.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Lst>
</file>

<file path=ppt/tags/tag70.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71.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72.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75.xml><?xml version="1.0" encoding="utf-8"?>
<p:tagLst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 name="KSO_WM_UNIT_PRESET_TEXT" val="单击此处添加大标题内容"/>
</p:tagLst>
</file>

<file path=ppt/tags/tag76.xml><?xml version="1.0" encoding="utf-8"?>
<p:tagLst xmlns:p="http://schemas.openxmlformats.org/presentationml/2006/main">
  <p:tag name="KSO_WM_UNIT_NOCLEAR" val="0"/>
  <p:tag name="KSO_WM_UNIT_VALUE" val="413"/>
  <p:tag name="KSO_WM_UNIT_HIGHLIGHT" val="0"/>
  <p:tag name="KSO_WM_UNIT_COMPATIBLE" val="0"/>
  <p:tag name="KSO_WM_UNIT_DIAGRAM_ISNUMVISUAL" val="0"/>
  <p:tag name="KSO_WM_UNIT_DIAGRAM_ISREFERUNIT" val="0"/>
  <p:tag name="KSO_WM_UNIT_TYPE" val="f"/>
  <p:tag name="KSO_WM_UNIT_INDEX" val="1"/>
  <p:tag name="KSO_WM_UNIT_ID" val="diagram20202570_1*f*1"/>
  <p:tag name="KSO_WM_TEMPLATE_CATEGORY" val="diagram"/>
  <p:tag name="KSO_WM_TEMPLATE_INDEX" val="2020257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77.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78.xml><?xml version="1.0" encoding="utf-8"?>
<p:tagLst xmlns:p="http://schemas.openxmlformats.org/presentationml/2006/main">
  <p:tag name="KSO_WM_UNIT_TEXT_PART_ID_V2" val="a-3-1"/>
  <p:tag name="KSO_WM_UNIT_ISCONTENTSTITLE" val="0"/>
  <p:tag name="KSO_WM_UNIT_PRESET_TEXT" val="单击此处可添加您的大标题内容"/>
  <p:tag name="KSO_WM_UNIT_NOCLEAR" val="0"/>
  <p:tag name="KSO_WM_UNIT_SHOW_EDIT_AREA_INDICATION" val="0"/>
  <p:tag name="KSO_WM_UNIT_VALUE" val="17"/>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4_1*a*1"/>
  <p:tag name="KSO_WM_TEMPLATE_CATEGORY" val="diagram"/>
  <p:tag name="KSO_WM_TEMPLATE_INDEX" val="2020257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Lst>
</file>

<file path=ppt/tags/tag80.xml><?xml version="1.0" encoding="utf-8"?>
<p:tagLst xmlns:p="http://schemas.openxmlformats.org/presentationml/2006/main">
  <p:tag name="KSO_WM_SLIDE_ID" val="diagram20202574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BEAUTIFY_FLAG" val="#wm#"/>
  <p:tag name="KSO_WM_TEMPLATE_CATEGORY" val="diagram"/>
  <p:tag name="KSO_WM_TEMPLATE_INDEX" val="20202574"/>
  <p:tag name="KSO_WM_SLIDE_LAYOUT" val="a_f_h"/>
  <p:tag name="KSO_WM_SLIDE_LAYOUT_CNT" val="1_1_1"/>
  <p:tag name="KSO_WM_SLIDE_TYPE" val="text"/>
  <p:tag name="KSO_WM_SLIDE_SUBTYPE" val="pureTxt"/>
  <p:tag name="KSO_WM_SLIDE_SIZE" val="854.507*99.1489"/>
  <p:tag name="KSO_WM_SLIDE_POSITION" val="53.318*216.39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120_1*i*1"/>
  <p:tag name="KSO_WM_TEMPLATE_CATEGORY" val="diagram"/>
  <p:tag name="KSO_WM_TEMPLATE_INDEX" val="20201120"/>
  <p:tag name="KSO_WM_UNIT_LAYERLEVEL" val="1"/>
  <p:tag name="KSO_WM_TAG_VERSION" val="1.0"/>
  <p:tag name="KSO_WM_BEAUTIFY_FLAG" val="#wm#"/>
</p:tagLst>
</file>

<file path=ppt/tags/tag82.xml><?xml version="1.0" encoding="utf-8"?>
<p:tagLst xmlns:p="http://schemas.openxmlformats.org/presentationml/2006/main">
  <p:tag name="KSO_WM_UNIT_ISCONTENTSTITLE" val="0"/>
  <p:tag name="KSO_WM_UNIT_PRESET_TEXT_INDEX" val="0"/>
  <p:tag name="KSO_WM_UNIT_PRESET_TEXT_LEN" val="8"/>
  <p:tag name="KSO_WM_UNIT_NOCLEAR" val="0"/>
  <p:tag name="KSO_WM_UNIT_SHOW_EDIT_AREA_INDICATION" val="1"/>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201120_1*a*1"/>
  <p:tag name="KSO_WM_TEMPLATE_CATEGORY" val="diagram"/>
  <p:tag name="KSO_WM_TEMPLATE_INDEX" val="2020112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20_1*i*2"/>
  <p:tag name="KSO_WM_TEMPLATE_CATEGORY" val="diagram"/>
  <p:tag name="KSO_WM_TEMPLATE_INDEX" val="20201120"/>
  <p:tag name="KSO_WM_UNIT_LAYERLEVEL" val="1"/>
  <p:tag name="KSO_WM_TAG_VERSION" val="1.0"/>
  <p:tag name="KSO_WM_BEAUTIFY_FLAG" val="#wm#"/>
</p:tagLst>
</file>

<file path=ppt/tags/tag84.xml><?xml version="1.0" encoding="utf-8"?>
<p:tagLst xmlns:p="http://schemas.openxmlformats.org/presentationml/2006/main">
  <p:tag name="KSO_WM_UNIT_TABLE_BEAUTIFY" val="smartTable{cdb58f6d-86d6-47b6-a661-f4214df70d5f}"/>
  <p:tag name="TABLE_ENDDRAG_ORIGIN_RECT" val="389*344"/>
  <p:tag name="TABLE_ENDDRAG_RECT" val="58*97*389*344"/>
</p:tagLst>
</file>

<file path=ppt/tags/tag85.xml><?xml version="1.0" encoding="utf-8"?>
<p:tagLst xmlns:p="http://schemas.openxmlformats.org/presentationml/2006/main">
  <p:tag name="KSO_WM_UNIT_TABLE_BEAUTIFY" val="smartTable{ed6c38a6-975a-4851-9565-6887e5157ad0}"/>
  <p:tag name="TABLE_ENDDRAG_ORIGIN_RECT" val="424*340"/>
  <p:tag name="TABLE_ENDDRAG_RECT" val="482*95*424*340"/>
</p:tagLst>
</file>

<file path=ppt/tags/tag86.xml><?xml version="1.0" encoding="utf-8"?>
<p:tagLst xmlns:p="http://schemas.openxmlformats.org/presentationml/2006/main">
  <p:tag name="KSO_WM_SLIDE_ID" val="diagram2020112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UNIT_SHOW_EDIT_AREA_INDICATION" val="1"/>
  <p:tag name="KSO_WM_SLIDE_SIZE" val="805.6*331.35"/>
  <p:tag name="KSO_WM_SLIDE_POSITION" val="77.2*116.8"/>
  <p:tag name="KSO_WM_TAG_VERSION" val="1.0"/>
  <p:tag name="KSO_WM_BEAUTIFY_FLAG" val="#wm#"/>
  <p:tag name="KSO_WM_TEMPLATE_CATEGORY" val="diagram"/>
  <p:tag name="KSO_WM_TEMPLATE_INDEX" val="20201120"/>
  <p:tag name="KSO_WM_SLIDE_LAYOUT" val="a_h"/>
  <p:tag name="KSO_WM_SLIDE_LAYOUT_CNT" val="1_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2574_1*i*1"/>
  <p:tag name="KSO_WM_TEMPLATE_CATEGORY" val="diagram"/>
  <p:tag name="KSO_WM_TEMPLATE_INDEX" val="2020257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2574_1*i*2"/>
  <p:tag name="KSO_WM_TEMPLATE_CATEGORY" val="diagram"/>
  <p:tag name="KSO_WM_TEMPLATE_INDEX" val="2020257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202574_1*i*3"/>
  <p:tag name="KSO_WM_TEMPLATE_CATEGORY" val="diagram"/>
  <p:tag name="KSO_WM_TEMPLATE_INDEX" val="20202574"/>
  <p:tag name="KSO_WM_UNIT_LAYERLEVEL" val="1"/>
  <p:tag name="KSO_WM_TAG_VERSION" val="1.0"/>
  <p:tag name="KSO_WM_BEAUTIFY_FLAG" val="#wm#"/>
</p:tagLst>
</file>

<file path=ppt/tags/tag9.xml><?xml version="1.0" encoding="utf-8"?>
<p:tagLst xmlns:p="http://schemas.openxmlformats.org/presentationml/2006/main">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BEAUTIFY_FLAG" val="#wm#"/>
  <p:tag name="KSO_WM_TEMPLATE_CATEGORY" val="diagram"/>
  <p:tag name="KSO_WM_TEMPLATE_INDEX" val="20200481"/>
  <p:tag name="KSO_WM_SLIDE_LAYOUT" val="a_f"/>
  <p:tag name="KSO_WM_SLIDE_LAYOUT_CNT" val="1_1"/>
</p:tagLst>
</file>

<file path=ppt/tags/tag90.xml><?xml version="1.0" encoding="utf-8"?>
<p:tagLst xmlns:p="http://schemas.openxmlformats.org/presentationml/2006/main">
  <p:tag name="KSO_WM_UNIT_TEXT_PART_ID_V2" val="a-3-1"/>
  <p:tag name="KSO_WM_UNIT_ISCONTENTSTITLE" val="0"/>
  <p:tag name="KSO_WM_UNIT_PRESET_TEXT" val="单击此处可添加您的大标题内容"/>
  <p:tag name="KSO_WM_UNIT_NOCLEAR" val="0"/>
  <p:tag name="KSO_WM_UNIT_SHOW_EDIT_AREA_INDICATION" val="0"/>
  <p:tag name="KSO_WM_UNIT_VALUE" val="17"/>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4_1*a*1"/>
  <p:tag name="KSO_WM_TEMPLATE_CATEGORY" val="diagram"/>
  <p:tag name="KSO_WM_TEMPLATE_INDEX" val="2020257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202574_1*i*5"/>
  <p:tag name="KSO_WM_TEMPLATE_CATEGORY" val="diagram"/>
  <p:tag name="KSO_WM_TEMPLATE_INDEX" val="2020257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202574_1*i*6"/>
  <p:tag name="KSO_WM_TEMPLATE_CATEGORY" val="diagram"/>
  <p:tag name="KSO_WM_TEMPLATE_INDEX" val="2020257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202574_1*i*7"/>
  <p:tag name="KSO_WM_TEMPLATE_CATEGORY" val="diagram"/>
  <p:tag name="KSO_WM_TEMPLATE_INDEX" val="20202574"/>
  <p:tag name="KSO_WM_UNIT_LAYERLEVEL" val="1"/>
  <p:tag name="KSO_WM_TAG_VERSION" val="1.0"/>
  <p:tag name="KSO_WM_BEAUTIFY_FLAG" val="#wm#"/>
</p:tagLst>
</file>

<file path=ppt/tags/tag94.xml><?xml version="1.0" encoding="utf-8"?>
<p:tagLst xmlns:p="http://schemas.openxmlformats.org/presentationml/2006/main">
  <p:tag name="KSO_WM_SLIDE_ID" val="diagram20202574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BEAUTIFY_FLAG" val="#wm#"/>
  <p:tag name="KSO_WM_TEMPLATE_CATEGORY" val="diagram"/>
  <p:tag name="KSO_WM_TEMPLATE_INDEX" val="20202574"/>
  <p:tag name="KSO_WM_SLIDE_LAYOUT" val="a_f_h"/>
  <p:tag name="KSO_WM_SLIDE_LAYOUT_CNT" val="1_1_1"/>
  <p:tag name="KSO_WM_SLIDE_TYPE" val="text"/>
  <p:tag name="KSO_WM_SLIDE_SUBTYPE" val="pureTxt"/>
  <p:tag name="KSO_WM_SLIDE_SIZE" val="854.507*99.1489"/>
  <p:tag name="KSO_WM_SLIDE_POSITION" val="53.318*216.399"/>
</p:tagLst>
</file>

<file path=ppt/tags/tag95.xml><?xml version="1.0" encoding="utf-8"?>
<p:tagLst xmlns:p="http://schemas.openxmlformats.org/presentationml/2006/main">
  <p:tag name="COMMONDATA" val="eyJjb3VudCI6MTAsImhkaWQiOiIxYmY2MTU4NTg3NWE5NmQzZDQzYjAyNmI2OWI2ZmNmNyIsInVzZXJDb3VudCI6MTB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WPS 演示</Application>
  <PresentationFormat>宽屏</PresentationFormat>
  <Paragraphs>632</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思源黑体 Bold</vt:lpstr>
      <vt:lpstr>黑体</vt:lpstr>
      <vt:lpstr>方正小标宋简体</vt:lpstr>
      <vt:lpstr>思源黑体 Regular</vt:lpstr>
      <vt:lpstr>微软雅黑</vt:lpstr>
      <vt:lpstr>等线</vt:lpstr>
      <vt:lpstr>Arial Unicode MS</vt:lpstr>
      <vt:lpstr>等线 Light</vt:lpstr>
      <vt:lpstr>Calibri</vt:lpstr>
      <vt:lpstr>Segoe UI</vt:lpstr>
      <vt:lpstr>Times New Roman</vt:lpstr>
      <vt:lpstr>思源黑体 CN Bold</vt:lpstr>
      <vt:lpstr>思源黑体 CN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毅</dc:creator>
  <cp:lastModifiedBy>yumemirusekaini</cp:lastModifiedBy>
  <cp:revision>27</cp:revision>
  <dcterms:created xsi:type="dcterms:W3CDTF">2022-05-13T10:48:00Z</dcterms:created>
  <dcterms:modified xsi:type="dcterms:W3CDTF">2022-05-17T00:54:46Z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KSOTemplateUUID">
    <vt:lpwstr>v1.0_mb_J5cM9kUUDyAAvCREed+wYA==</vt:lpwstr>
  </property>
  <property fmtid="{D5CDD505-2E9C-101B-9397-08002B2CF9AE}" pid="4" name="ICV">
    <vt:lpwstr>5A4B95FF1BA84DBE839640574FECABC9</vt:lpwstr>
  </property>
</Properties>
</file>